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75" r:id="rId6"/>
    <p:sldId id="261" r:id="rId7"/>
    <p:sldId id="262" r:id="rId8"/>
    <p:sldId id="270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3" Type="http://schemas.openxmlformats.org/officeDocument/2006/relationships/slide" Target="slides/slide2.xml" /><Relationship Id="rId21" Type="http://schemas.openxmlformats.org/officeDocument/2006/relationships/presProps" Target="presProp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tableStyles" Target="tableStyle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theme" Target="theme/theme1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viewProps" Target="view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A8%D0%BC%D0%B8%D0%B4%D1%82,_%D0%9E%D1%82%D1%82%D0%BE_%D0%AE%D0%BB%D1%8C%D0%B5%D0%B2%D0%B8%D1%87" TargetMode="External" /><Relationship Id="rId2" Type="http://schemas.openxmlformats.org/officeDocument/2006/relationships/hyperlink" Target="https://ru.wikipedia.org/wiki/1937_%D0%B3%D0%BE%D0%B4" TargetMode="External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5.jpeg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 /><Relationship Id="rId2" Type="http://schemas.openxmlformats.org/officeDocument/2006/relationships/image" Target="../media/image17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9.jpeg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 /><Relationship Id="rId2" Type="http://schemas.openxmlformats.org/officeDocument/2006/relationships/image" Target="../media/image20.jpe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23.jpeg" /><Relationship Id="rId4" Type="http://schemas.openxmlformats.org/officeDocument/2006/relationships/image" Target="../media/image22.jpeg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 /><Relationship Id="rId2" Type="http://schemas.openxmlformats.org/officeDocument/2006/relationships/image" Target="../media/image26.jpeg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 /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 /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 /><Relationship Id="rId2" Type="http://schemas.openxmlformats.org/officeDocument/2006/relationships/image" Target="../media/image10.jpe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2.jpeg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2" descr="Изображение выглядит как нести, млекопитающее, полярный, смотрит&#10;&#10;Автоматически созданное описание">
            <a:extLst>
              <a:ext uri="{FF2B5EF4-FFF2-40B4-BE49-F238E27FC236}">
                <a16:creationId xmlns:a16="http://schemas.microsoft.com/office/drawing/2014/main" id="{78F0C240-F1A0-CAF3-5522-01532C60FC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03" b="1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401DBE-5E64-F4C8-7DCD-C24C148A0AB3}"/>
              </a:ext>
            </a:extLst>
          </p:cNvPr>
          <p:cNvSpPr txBox="1"/>
          <p:nvPr/>
        </p:nvSpPr>
        <p:spPr>
          <a:xfrm>
            <a:off x="-896" y="325550"/>
            <a:ext cx="12187517" cy="32161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err="1">
                <a:solidFill>
                  <a:srgbClr val="FFFFFF"/>
                </a:solidFill>
                <a:latin typeface="Times New Roman"/>
                <a:ea typeface="+mj-ea"/>
                <a:cs typeface="Times New Roman"/>
              </a:rPr>
              <a:t>Отчет</a:t>
            </a:r>
            <a:r>
              <a:rPr lang="en-US" sz="4400" b="1">
                <a:solidFill>
                  <a:srgbClr val="FFFFFF"/>
                </a:solidFill>
                <a:latin typeface="Times New Roman"/>
                <a:ea typeface="+mj-ea"/>
                <a:cs typeface="Times New Roman"/>
              </a:rPr>
              <a:t> </a:t>
            </a:r>
            <a:r>
              <a:rPr lang="en-US" sz="4400" b="1" err="1">
                <a:solidFill>
                  <a:srgbClr val="FFFFFF"/>
                </a:solidFill>
                <a:latin typeface="Times New Roman"/>
                <a:ea typeface="+mj-ea"/>
                <a:cs typeface="Times New Roman"/>
              </a:rPr>
              <a:t>на</a:t>
            </a:r>
            <a:r>
              <a:rPr lang="en-US" sz="4400" b="1">
                <a:solidFill>
                  <a:srgbClr val="FFFFFF"/>
                </a:solidFill>
                <a:latin typeface="Times New Roman"/>
                <a:ea typeface="+mj-ea"/>
                <a:cs typeface="Times New Roman"/>
              </a:rPr>
              <a:t> </a:t>
            </a:r>
            <a:r>
              <a:rPr lang="en-US" sz="4400" b="1" err="1">
                <a:solidFill>
                  <a:srgbClr val="FFFFFF"/>
                </a:solidFill>
                <a:latin typeface="Times New Roman"/>
                <a:ea typeface="+mj-ea"/>
                <a:cs typeface="Times New Roman"/>
              </a:rPr>
              <a:t>тему</a:t>
            </a:r>
            <a:r>
              <a:rPr lang="en-US" sz="4400" b="1">
                <a:solidFill>
                  <a:srgbClr val="FFFFFF"/>
                </a:solidFill>
                <a:latin typeface="Times New Roman"/>
                <a:ea typeface="+mj-ea"/>
                <a:cs typeface="Times New Roman"/>
              </a:rPr>
              <a:t>:"</a:t>
            </a:r>
            <a:r>
              <a:rPr lang="en-US" sz="4400" b="1" err="1">
                <a:solidFill>
                  <a:srgbClr val="FFFFFF"/>
                </a:solidFill>
                <a:latin typeface="Times New Roman"/>
                <a:ea typeface="+mj-ea"/>
                <a:cs typeface="Times New Roman"/>
              </a:rPr>
              <a:t>Посещение</a:t>
            </a:r>
            <a:r>
              <a:rPr lang="en-US" sz="4400" b="1">
                <a:solidFill>
                  <a:srgbClr val="FFFFFF"/>
                </a:solidFill>
                <a:latin typeface="Times New Roman"/>
                <a:ea typeface="+mj-ea"/>
                <a:cs typeface="Times New Roman"/>
              </a:rPr>
              <a:t> </a:t>
            </a:r>
            <a:r>
              <a:rPr lang="en-US" sz="4400" b="1" err="1">
                <a:solidFill>
                  <a:srgbClr val="FFFFFF"/>
                </a:solidFill>
                <a:latin typeface="Times New Roman"/>
                <a:ea typeface="+mj-ea"/>
                <a:cs typeface="Times New Roman"/>
              </a:rPr>
              <a:t>музея</a:t>
            </a:r>
            <a:r>
              <a:rPr lang="en-US" sz="4400" b="1">
                <a:solidFill>
                  <a:srgbClr val="FFFFFF"/>
                </a:solidFill>
                <a:latin typeface="Times New Roman"/>
                <a:ea typeface="+mj-ea"/>
                <a:cs typeface="Times New Roman"/>
              </a:rPr>
              <a:t> </a:t>
            </a:r>
            <a:r>
              <a:rPr lang="en-US" sz="4400" b="1" err="1">
                <a:solidFill>
                  <a:srgbClr val="FFFFFF"/>
                </a:solidFill>
                <a:latin typeface="Times New Roman"/>
                <a:ea typeface="+mj-ea"/>
                <a:cs typeface="Times New Roman"/>
              </a:rPr>
              <a:t>Арктики</a:t>
            </a:r>
            <a:r>
              <a:rPr lang="en-US" sz="4400" b="1">
                <a:solidFill>
                  <a:srgbClr val="FFFFFF"/>
                </a:solidFill>
                <a:latin typeface="Times New Roman"/>
                <a:ea typeface="+mj-ea"/>
                <a:cs typeface="Times New Roman"/>
              </a:rPr>
              <a:t> и </a:t>
            </a:r>
            <a:r>
              <a:rPr lang="en-US" sz="4400" b="1" err="1">
                <a:solidFill>
                  <a:srgbClr val="FFFFFF"/>
                </a:solidFill>
                <a:latin typeface="Times New Roman"/>
                <a:ea typeface="+mj-ea"/>
                <a:cs typeface="Times New Roman"/>
              </a:rPr>
              <a:t>Антарктики</a:t>
            </a:r>
            <a:r>
              <a:rPr lang="en-US" sz="4400" b="1">
                <a:solidFill>
                  <a:srgbClr val="FFFFFF"/>
                </a:solidFill>
                <a:latin typeface="Times New Roman"/>
                <a:ea typeface="+mj-ea"/>
                <a:cs typeface="Times New Roman"/>
              </a:rPr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13708527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текст, внутренний, станция, док&#10;&#10;Автоматически созданное описание">
            <a:extLst>
              <a:ext uri="{FF2B5EF4-FFF2-40B4-BE49-F238E27FC236}">
                <a16:creationId xmlns:a16="http://schemas.microsoft.com/office/drawing/2014/main" id="{4822F8FF-6876-1A3E-86D6-B9CA092D74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308" r="-1" b="10672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96A0890-C84F-A4E5-0C42-1E178AED4A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3" y="4285421"/>
            <a:ext cx="9565028" cy="182074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>
                <a:latin typeface="Times New Roman"/>
                <a:ea typeface="+mn-lt"/>
                <a:cs typeface="+mn-lt"/>
              </a:rPr>
              <a:t>Бе-200 — </a:t>
            </a:r>
            <a:r>
              <a:rPr lang="en-US" sz="2000" err="1">
                <a:latin typeface="Times New Roman"/>
                <a:ea typeface="+mn-lt"/>
                <a:cs typeface="+mn-lt"/>
              </a:rPr>
              <a:t>один</a:t>
            </a:r>
            <a:r>
              <a:rPr lang="en-US" sz="2000"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latin typeface="Times New Roman"/>
                <a:ea typeface="+mn-lt"/>
                <a:cs typeface="+mn-lt"/>
              </a:rPr>
              <a:t>из</a:t>
            </a:r>
            <a:r>
              <a:rPr lang="en-US" sz="2000"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latin typeface="Times New Roman"/>
                <a:ea typeface="+mn-lt"/>
                <a:cs typeface="+mn-lt"/>
              </a:rPr>
              <a:t>самых</a:t>
            </a:r>
            <a:r>
              <a:rPr lang="en-US" sz="2000"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latin typeface="Times New Roman"/>
                <a:ea typeface="+mn-lt"/>
                <a:cs typeface="+mn-lt"/>
              </a:rPr>
              <a:t>необычных</a:t>
            </a:r>
            <a:r>
              <a:rPr lang="en-US" sz="2000"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latin typeface="Times New Roman"/>
                <a:ea typeface="+mn-lt"/>
                <a:cs typeface="+mn-lt"/>
              </a:rPr>
              <a:t>многоцелевых</a:t>
            </a:r>
            <a:r>
              <a:rPr lang="en-US" sz="2000"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latin typeface="Times New Roman"/>
                <a:ea typeface="+mn-lt"/>
                <a:cs typeface="+mn-lt"/>
              </a:rPr>
              <a:t>самолётов</a:t>
            </a:r>
            <a:r>
              <a:rPr lang="en-US" sz="2000">
                <a:latin typeface="Times New Roman"/>
                <a:ea typeface="+mn-lt"/>
                <a:cs typeface="+mn-lt"/>
              </a:rPr>
              <a:t>, </a:t>
            </a:r>
            <a:r>
              <a:rPr lang="en-US" sz="2000" err="1">
                <a:latin typeface="Times New Roman"/>
                <a:ea typeface="+mn-lt"/>
                <a:cs typeface="+mn-lt"/>
              </a:rPr>
              <a:t>разработан</a:t>
            </a:r>
            <a:r>
              <a:rPr lang="en-US" sz="2000"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latin typeface="Times New Roman"/>
                <a:ea typeface="+mn-lt"/>
                <a:cs typeface="+mn-lt"/>
              </a:rPr>
              <a:t>на</a:t>
            </a:r>
            <a:r>
              <a:rPr lang="en-US" sz="2000"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latin typeface="Times New Roman"/>
                <a:ea typeface="+mn-lt"/>
                <a:cs typeface="+mn-lt"/>
              </a:rPr>
              <a:t>основе</a:t>
            </a:r>
            <a:r>
              <a:rPr lang="en-US" sz="2000">
                <a:latin typeface="Times New Roman"/>
                <a:ea typeface="+mn-lt"/>
                <a:cs typeface="+mn-lt"/>
              </a:rPr>
              <a:t> и с </a:t>
            </a:r>
            <a:r>
              <a:rPr lang="en-US" sz="2000" err="1">
                <a:latin typeface="Times New Roman"/>
                <a:ea typeface="+mn-lt"/>
                <a:cs typeface="+mn-lt"/>
              </a:rPr>
              <a:t>использованием</a:t>
            </a:r>
            <a:r>
              <a:rPr lang="en-US" sz="2000"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latin typeface="Times New Roman"/>
                <a:ea typeface="+mn-lt"/>
                <a:cs typeface="+mn-lt"/>
              </a:rPr>
              <a:t>идей</a:t>
            </a:r>
            <a:r>
              <a:rPr lang="en-US" sz="2000">
                <a:latin typeface="Times New Roman"/>
                <a:ea typeface="+mn-lt"/>
                <a:cs typeface="+mn-lt"/>
              </a:rPr>
              <a:t>, </a:t>
            </a:r>
            <a:r>
              <a:rPr lang="en-US" sz="2000" err="1">
                <a:latin typeface="Times New Roman"/>
                <a:ea typeface="+mn-lt"/>
                <a:cs typeface="+mn-lt"/>
              </a:rPr>
              <a:t>заложенных</a:t>
            </a:r>
            <a:r>
              <a:rPr lang="en-US" sz="2000">
                <a:latin typeface="Times New Roman"/>
                <a:ea typeface="+mn-lt"/>
                <a:cs typeface="+mn-lt"/>
              </a:rPr>
              <a:t> в </a:t>
            </a:r>
            <a:r>
              <a:rPr lang="en-US" sz="2000" err="1">
                <a:latin typeface="Times New Roman"/>
                <a:ea typeface="+mn-lt"/>
                <a:cs typeface="+mn-lt"/>
              </a:rPr>
              <a:t>предшественника</a:t>
            </a:r>
            <a:r>
              <a:rPr lang="en-US" sz="2000">
                <a:latin typeface="Times New Roman"/>
                <a:ea typeface="+mn-lt"/>
                <a:cs typeface="+mn-lt"/>
              </a:rPr>
              <a:t> — </a:t>
            </a:r>
            <a:r>
              <a:rPr lang="en-US" sz="2000" err="1">
                <a:latin typeface="Times New Roman"/>
                <a:ea typeface="+mn-lt"/>
                <a:cs typeface="+mn-lt"/>
              </a:rPr>
              <a:t>амфибию</a:t>
            </a:r>
            <a:r>
              <a:rPr lang="en-US" sz="2000">
                <a:latin typeface="Times New Roman"/>
                <a:ea typeface="+mn-lt"/>
                <a:cs typeface="+mn-lt"/>
              </a:rPr>
              <a:t> А-40. </a:t>
            </a:r>
            <a:r>
              <a:rPr lang="en-US" sz="2000" err="1">
                <a:latin typeface="Times New Roman"/>
                <a:ea typeface="+mn-lt"/>
                <a:cs typeface="+mn-lt"/>
              </a:rPr>
              <a:t>Забор</a:t>
            </a:r>
            <a:r>
              <a:rPr lang="en-US" sz="2000"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latin typeface="Times New Roman"/>
                <a:ea typeface="+mn-lt"/>
                <a:cs typeface="+mn-lt"/>
              </a:rPr>
              <a:t>воды</a:t>
            </a:r>
            <a:r>
              <a:rPr lang="en-US" sz="2000"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latin typeface="Times New Roman"/>
                <a:ea typeface="+mn-lt"/>
                <a:cs typeface="+mn-lt"/>
              </a:rPr>
              <a:t>для</a:t>
            </a:r>
            <a:r>
              <a:rPr lang="en-US" sz="2000"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latin typeface="Times New Roman"/>
                <a:ea typeface="+mn-lt"/>
                <a:cs typeface="+mn-lt"/>
              </a:rPr>
              <a:t>тушения</a:t>
            </a:r>
            <a:r>
              <a:rPr lang="en-US" sz="2000"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latin typeface="Times New Roman"/>
                <a:ea typeface="+mn-lt"/>
                <a:cs typeface="+mn-lt"/>
              </a:rPr>
              <a:t>пожаров</a:t>
            </a:r>
            <a:r>
              <a:rPr lang="en-US" sz="2000"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latin typeface="Times New Roman"/>
                <a:ea typeface="+mn-lt"/>
                <a:cs typeface="+mn-lt"/>
              </a:rPr>
              <a:t>может</a:t>
            </a:r>
            <a:r>
              <a:rPr lang="en-US" sz="2000"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latin typeface="Times New Roman"/>
                <a:ea typeface="+mn-lt"/>
                <a:cs typeface="+mn-lt"/>
              </a:rPr>
              <a:t>быть</a:t>
            </a:r>
            <a:r>
              <a:rPr lang="en-US" sz="2000"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latin typeface="Times New Roman"/>
                <a:ea typeface="+mn-lt"/>
                <a:cs typeface="+mn-lt"/>
              </a:rPr>
              <a:t>проведён</a:t>
            </a:r>
            <a:r>
              <a:rPr lang="en-US" sz="2000"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latin typeface="Times New Roman"/>
                <a:ea typeface="+mn-lt"/>
                <a:cs typeface="+mn-lt"/>
              </a:rPr>
              <a:t>как</a:t>
            </a:r>
            <a:r>
              <a:rPr lang="en-US" sz="2000"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latin typeface="Times New Roman"/>
                <a:ea typeface="+mn-lt"/>
                <a:cs typeface="+mn-lt"/>
              </a:rPr>
              <a:t>на</a:t>
            </a:r>
            <a:r>
              <a:rPr lang="en-US" sz="2000"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latin typeface="Times New Roman"/>
                <a:ea typeface="+mn-lt"/>
                <a:cs typeface="+mn-lt"/>
              </a:rPr>
              <a:t>аэродроме</a:t>
            </a:r>
            <a:r>
              <a:rPr lang="en-US" sz="2000">
                <a:latin typeface="Times New Roman"/>
                <a:ea typeface="+mn-lt"/>
                <a:cs typeface="+mn-lt"/>
              </a:rPr>
              <a:t>, </a:t>
            </a:r>
            <a:r>
              <a:rPr lang="en-US" sz="2000" err="1">
                <a:latin typeface="Times New Roman"/>
                <a:ea typeface="+mn-lt"/>
                <a:cs typeface="+mn-lt"/>
              </a:rPr>
              <a:t>так</a:t>
            </a:r>
            <a:r>
              <a:rPr lang="en-US" sz="2000">
                <a:latin typeface="Times New Roman"/>
                <a:ea typeface="+mn-lt"/>
                <a:cs typeface="+mn-lt"/>
              </a:rPr>
              <a:t> и </a:t>
            </a:r>
            <a:r>
              <a:rPr lang="en-US" sz="2000" err="1">
                <a:latin typeface="Times New Roman"/>
                <a:ea typeface="+mn-lt"/>
                <a:cs typeface="+mn-lt"/>
              </a:rPr>
              <a:t>на</a:t>
            </a:r>
            <a:r>
              <a:rPr lang="en-US" sz="2000"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latin typeface="Times New Roman"/>
                <a:ea typeface="+mn-lt"/>
                <a:cs typeface="+mn-lt"/>
              </a:rPr>
              <a:t>поверхности</a:t>
            </a:r>
            <a:r>
              <a:rPr lang="en-US" sz="2000"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latin typeface="Times New Roman"/>
                <a:ea typeface="+mn-lt"/>
                <a:cs typeface="+mn-lt"/>
              </a:rPr>
              <a:t>воды</a:t>
            </a:r>
            <a:r>
              <a:rPr lang="en-US" sz="2000">
                <a:latin typeface="Times New Roman"/>
                <a:ea typeface="+mn-lt"/>
                <a:cs typeface="+mn-lt"/>
              </a:rPr>
              <a:t> в </a:t>
            </a:r>
            <a:r>
              <a:rPr lang="en-US" sz="2000" err="1">
                <a:latin typeface="Times New Roman"/>
                <a:ea typeface="+mn-lt"/>
                <a:cs typeface="+mn-lt"/>
              </a:rPr>
              <a:t>режиме</a:t>
            </a:r>
            <a:r>
              <a:rPr lang="en-US" sz="2000"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latin typeface="Times New Roman"/>
                <a:ea typeface="+mn-lt"/>
                <a:cs typeface="+mn-lt"/>
              </a:rPr>
              <a:t>глиссирования</a:t>
            </a:r>
            <a:r>
              <a:rPr lang="en-US" sz="2000">
                <a:latin typeface="Times New Roman"/>
                <a:ea typeface="+mn-lt"/>
                <a:cs typeface="+mn-lt"/>
              </a:rPr>
              <a:t>.</a:t>
            </a:r>
            <a:endParaRPr lang="en-US" sz="2000">
              <a:latin typeface="Times New Roman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384735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E98BD9-96B8-4482-0715-7435486FB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r>
              <a:rPr lang="ru-RU" sz="2700" b="1">
                <a:solidFill>
                  <a:schemeClr val="bg1"/>
                </a:solidFill>
                <a:latin typeface="Times New Roman"/>
                <a:ea typeface="+mj-lt"/>
                <a:cs typeface="+mj-lt"/>
              </a:rPr>
              <a:t>Первая воздушная высокоширотная экспедиция</a:t>
            </a:r>
            <a:endParaRPr lang="ru-RU" sz="2700" b="1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42E84AB-F743-2F2B-948D-BB4EC923B4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740" y="1998838"/>
            <a:ext cx="5471777" cy="1821151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r>
              <a:rPr lang="en-US" sz="200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Первая</a:t>
            </a:r>
            <a:r>
              <a:rPr lang="en-US" sz="200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высокоширотная</a:t>
            </a:r>
            <a:r>
              <a:rPr lang="en-US" sz="200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воздушная</a:t>
            </a:r>
            <a:r>
              <a:rPr lang="en-US" sz="200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экспедиция</a:t>
            </a:r>
            <a:r>
              <a:rPr lang="en-US" sz="200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 «Север» </a:t>
            </a:r>
            <a:r>
              <a:rPr lang="en-US" sz="200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была</a:t>
            </a:r>
            <a:r>
              <a:rPr lang="en-US" sz="200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осуществлена</a:t>
            </a:r>
            <a:r>
              <a:rPr lang="en-US" sz="200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весной</a:t>
            </a:r>
            <a:r>
              <a:rPr lang="en-US" sz="200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 </a:t>
            </a:r>
            <a:r>
              <a:rPr lang="en-US" sz="2000">
                <a:solidFill>
                  <a:schemeClr val="bg1"/>
                </a:solidFill>
                <a:latin typeface="Times New Roman"/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1937 года</a:t>
            </a:r>
            <a:r>
              <a:rPr lang="en-US" sz="200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. </a:t>
            </a:r>
            <a:r>
              <a:rPr lang="en-US" sz="200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Тогда</a:t>
            </a:r>
            <a:r>
              <a:rPr lang="en-US" sz="200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она</a:t>
            </a:r>
            <a:r>
              <a:rPr lang="en-US" sz="200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организовала</a:t>
            </a:r>
            <a:r>
              <a:rPr lang="en-US" sz="200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 в </a:t>
            </a:r>
            <a:r>
              <a:rPr lang="en-US" sz="200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районе</a:t>
            </a:r>
            <a:r>
              <a:rPr lang="en-US" sz="200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географического</a:t>
            </a:r>
            <a:r>
              <a:rPr lang="en-US" sz="200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Северного</a:t>
            </a:r>
            <a:r>
              <a:rPr lang="en-US" sz="200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полюса</a:t>
            </a:r>
            <a:r>
              <a:rPr lang="en-US" sz="200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первую</a:t>
            </a:r>
            <a:r>
              <a:rPr lang="en-US" sz="200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дрейфующую</a:t>
            </a:r>
            <a:r>
              <a:rPr lang="en-US" sz="200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станцию</a:t>
            </a:r>
            <a:r>
              <a:rPr lang="en-US" sz="200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. </a:t>
            </a:r>
            <a:r>
              <a:rPr lang="en-US" sz="200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Экспедицией</a:t>
            </a:r>
            <a:r>
              <a:rPr lang="en-US" sz="200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руководил</a:t>
            </a:r>
            <a:r>
              <a:rPr lang="en-US" sz="200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 </a:t>
            </a:r>
            <a:r>
              <a:rPr lang="en-US" sz="2000">
                <a:solidFill>
                  <a:schemeClr val="bg1"/>
                </a:solidFill>
                <a:latin typeface="Times New Roman"/>
                <a:ea typeface="+mn-lt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О. Ю. Шмидт</a:t>
            </a:r>
            <a:r>
              <a:rPr lang="en-US" sz="200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.</a:t>
            </a:r>
            <a:endParaRPr lang="en-US" sz="2000">
              <a:solidFill>
                <a:schemeClr val="bg1"/>
              </a:solidFill>
              <a:latin typeface="Times New Roman"/>
              <a:cs typeface="Calibri" panose="020F0502020204030204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C9D89C0-1574-A075-F96B-A3B993B5A0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5453" y="1304045"/>
            <a:ext cx="5666547" cy="424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4885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2C5307B-DE08-1D37-9487-6B53C6BBC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4412" y="49047"/>
            <a:ext cx="5314543" cy="337592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ru-RU" sz="2000">
                <a:latin typeface="Times New Roman"/>
                <a:ea typeface="+mn-lt"/>
                <a:cs typeface="+mn-lt"/>
              </a:rPr>
              <a:t>Весной 1941 года в районе Северного полюса в трёх точках сотрудниками Арктического института Яковом </a:t>
            </a:r>
            <a:r>
              <a:rPr lang="ru-RU" sz="2000" err="1">
                <a:latin typeface="Times New Roman"/>
                <a:ea typeface="+mn-lt"/>
                <a:cs typeface="+mn-lt"/>
              </a:rPr>
              <a:t>Либиным</a:t>
            </a:r>
            <a:r>
              <a:rPr lang="ru-RU" sz="2000">
                <a:latin typeface="Times New Roman"/>
                <a:ea typeface="+mn-lt"/>
                <a:cs typeface="+mn-lt"/>
              </a:rPr>
              <a:t>, Михаилом </a:t>
            </a:r>
            <a:r>
              <a:rPr lang="ru-RU" sz="2000" err="1">
                <a:latin typeface="Times New Roman"/>
                <a:ea typeface="+mn-lt"/>
                <a:cs typeface="+mn-lt"/>
              </a:rPr>
              <a:t>Острекиным</a:t>
            </a:r>
            <a:r>
              <a:rPr lang="ru-RU" sz="2000">
                <a:latin typeface="Times New Roman"/>
                <a:ea typeface="+mn-lt"/>
                <a:cs typeface="+mn-lt"/>
              </a:rPr>
              <a:t> и Николаем Черниговским были проведены океанографические, геомагнитные и метеорологические наблюдения. Самолёт Н-169 пилотировал Иван </a:t>
            </a:r>
            <a:r>
              <a:rPr lang="ru-RU" sz="2000" err="1">
                <a:latin typeface="Times New Roman"/>
                <a:ea typeface="+mn-lt"/>
                <a:cs typeface="+mn-lt"/>
              </a:rPr>
              <a:t>Черевичный</a:t>
            </a:r>
            <a:r>
              <a:rPr lang="ru-RU" sz="2000">
                <a:latin typeface="Times New Roman"/>
                <a:ea typeface="+mn-lt"/>
                <a:cs typeface="+mn-lt"/>
              </a:rPr>
              <a:t>, а штурманом был Валентин </a:t>
            </a:r>
            <a:r>
              <a:rPr lang="ru-RU" sz="2000" err="1">
                <a:latin typeface="Times New Roman"/>
                <a:ea typeface="+mn-lt"/>
                <a:cs typeface="+mn-lt"/>
              </a:rPr>
              <a:t>Аккуратов</a:t>
            </a:r>
            <a:r>
              <a:rPr lang="ru-RU" sz="2000">
                <a:latin typeface="Times New Roman"/>
                <a:ea typeface="+mn-lt"/>
                <a:cs typeface="+mn-lt"/>
              </a:rPr>
              <a:t>.</a:t>
            </a:r>
            <a:endParaRPr lang="ru-RU" sz="2000">
              <a:latin typeface="Times New Roman"/>
              <a:cs typeface="Calibri" panose="020F0502020204030204"/>
            </a:endParaRPr>
          </a:p>
          <a:p>
            <a:pPr marL="0" indent="0">
              <a:buNone/>
            </a:pPr>
            <a:r>
              <a:rPr lang="ru-RU" sz="2000">
                <a:latin typeface="Times New Roman"/>
                <a:ea typeface="+mn-lt"/>
                <a:cs typeface="+mn-lt"/>
              </a:rPr>
              <a:t>Прерванные войной исследования в Арктике возобновились в 1948 </a:t>
            </a:r>
            <a:r>
              <a:rPr lang="ru-RU" sz="2000" err="1">
                <a:latin typeface="Times New Roman"/>
                <a:ea typeface="+mn-lt"/>
                <a:cs typeface="+mn-lt"/>
              </a:rPr>
              <a:t>году.В</a:t>
            </a:r>
            <a:r>
              <a:rPr lang="ru-RU" sz="2000">
                <a:latin typeface="Times New Roman"/>
                <a:ea typeface="+mn-lt"/>
                <a:cs typeface="+mn-lt"/>
              </a:rPr>
              <a:t> 1950 году экспедицией «Север-5» была организована дрейфующая станция «Северный полюс-2». Ежегодной экспедиция «Север» стала с 1954 года и продолжалась по 1993 год </a:t>
            </a:r>
            <a:r>
              <a:rPr lang="ru-RU" sz="2000" err="1">
                <a:latin typeface="Times New Roman"/>
                <a:ea typeface="+mn-lt"/>
                <a:cs typeface="+mn-lt"/>
              </a:rPr>
              <a:t>включительно.Многие</a:t>
            </a:r>
            <a:r>
              <a:rPr lang="ru-RU" sz="2000">
                <a:latin typeface="Times New Roman"/>
                <a:ea typeface="+mn-lt"/>
                <a:cs typeface="+mn-lt"/>
              </a:rPr>
              <a:t> участники экспедиций были награждены государственными наградами и почётными званиями.</a:t>
            </a:r>
            <a:endParaRPr lang="ru-RU" sz="2000">
              <a:latin typeface="Times New Roman"/>
              <a:cs typeface="Times New Roman"/>
            </a:endParaRPr>
          </a:p>
          <a:p>
            <a:endParaRPr lang="ru-RU" sz="2000">
              <a:latin typeface="Times New Roman"/>
              <a:cs typeface="Calibri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4" descr="Изображение выглядит как текст, внешний, человек, белый&#10;&#10;Автоматически созданное описание">
            <a:extLst>
              <a:ext uri="{FF2B5EF4-FFF2-40B4-BE49-F238E27FC236}">
                <a16:creationId xmlns:a16="http://schemas.microsoft.com/office/drawing/2014/main" id="{7822AD4D-179A-7A13-074B-E0AFBCE1F4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91" r="1835" b="1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053046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9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86F297-4980-7CBE-4623-ED323885D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89" y="-3010"/>
            <a:ext cx="6482937" cy="1088056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z="3200" err="1">
                <a:solidFill>
                  <a:schemeClr val="bg1"/>
                </a:solidFill>
                <a:latin typeface="Times New Roman"/>
                <a:cs typeface="Times New Roman"/>
              </a:rPr>
              <a:t>Одежда,бытовые</a:t>
            </a:r>
            <a:r>
              <a:rPr lang="ru-RU" sz="3200">
                <a:solidFill>
                  <a:schemeClr val="bg1"/>
                </a:solidFill>
                <a:latin typeface="Times New Roman"/>
                <a:cs typeface="Times New Roman"/>
              </a:rPr>
              <a:t> вещи </a:t>
            </a:r>
            <a:r>
              <a:rPr lang="ru-RU" sz="3200" err="1">
                <a:solidFill>
                  <a:schemeClr val="bg1"/>
                </a:solidFill>
                <a:latin typeface="Times New Roman"/>
                <a:cs typeface="Times New Roman"/>
              </a:rPr>
              <a:t>полярников,научные</a:t>
            </a:r>
            <a:r>
              <a:rPr lang="ru-RU" sz="3200">
                <a:solidFill>
                  <a:schemeClr val="bg1"/>
                </a:solidFill>
                <a:latin typeface="Times New Roman"/>
                <a:cs typeface="Times New Roman"/>
              </a:rPr>
              <a:t> приборы</a:t>
            </a:r>
          </a:p>
        </p:txBody>
      </p:sp>
      <p:cxnSp>
        <p:nvCxnSpPr>
          <p:cNvPr id="20" name="Straight Connector 11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2026340"/>
            <a:ext cx="60959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42BC6D-AF6D-825C-9943-5526309E5B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990" y="2021638"/>
            <a:ext cx="4800600" cy="371157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ru-RU" sz="200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В экспозиции отдела представлены подлинные предметы дрейфующих станций — одежда, бытовые вещи полярников, научные приборы, а также деревянный передвижной разборный домик дрейфующей станции „Северный полюс-3”.</a:t>
            </a:r>
            <a:endParaRPr lang="ru-RU" sz="2000">
              <a:solidFill>
                <a:schemeClr val="bg1"/>
              </a:solidFill>
              <a:latin typeface="Times New Roman"/>
              <a:cs typeface="Calibri" panose="020F0502020204030204"/>
            </a:endParaRPr>
          </a:p>
        </p:txBody>
      </p:sp>
      <p:pic>
        <p:nvPicPr>
          <p:cNvPr id="5" name="Рисунок 5" descr="Изображение выглядит как внутренний, кровать&#10;&#10;Автоматически созданное описание">
            <a:extLst>
              <a:ext uri="{FF2B5EF4-FFF2-40B4-BE49-F238E27FC236}">
                <a16:creationId xmlns:a16="http://schemas.microsoft.com/office/drawing/2014/main" id="{69A99E79-E7EB-B5AB-C4D1-9C2AEB1D7B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7467" y="0"/>
            <a:ext cx="4514532" cy="3385899"/>
          </a:xfrm>
          <a:prstGeom prst="rect">
            <a:avLst/>
          </a:prstGeom>
        </p:spPr>
      </p:pic>
      <p:pic>
        <p:nvPicPr>
          <p:cNvPr id="4" name="Рисунок 4" descr="Изображение выглядит как текст, человек, внутренний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273A9DEE-0099-368D-3754-5F5DF7996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2561" y="3472094"/>
            <a:ext cx="2539429" cy="3385906"/>
          </a:xfrm>
          <a:prstGeom prst="rect">
            <a:avLst/>
          </a:prstGeom>
        </p:spPr>
      </p:pic>
      <p:cxnSp>
        <p:nvCxnSpPr>
          <p:cNvPr id="21" name="Straight Connector 13">
            <a:extLst>
              <a:ext uri="{FF2B5EF4-FFF2-40B4-BE49-F238E27FC236}">
                <a16:creationId xmlns:a16="http://schemas.microsoft.com/office/drawing/2014/main" id="{B7188D9B-1674-419B-A379-D1632A7EC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829053" y="0"/>
            <a:ext cx="0" cy="68580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6" descr="Изображение выглядит как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9223EB5C-5871-1BAA-C8C9-5E8EF57153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1294" y="3471581"/>
            <a:ext cx="2530287" cy="338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8748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3B08880-F4DE-42E0-AE26-F56F563496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016DE9F-6324-D6A8-FD87-5DFB05091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083" y="636282"/>
            <a:ext cx="4394200" cy="24543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err="1">
                <a:solidFill>
                  <a:schemeClr val="bg1"/>
                </a:solidFill>
                <a:latin typeface="Times New Roman"/>
                <a:cs typeface="Calibri"/>
              </a:rPr>
              <a:t>Предметы</a:t>
            </a:r>
            <a:r>
              <a:rPr lang="en-US" sz="2400">
                <a:solidFill>
                  <a:schemeClr val="bg1"/>
                </a:solidFill>
                <a:latin typeface="Times New Roman"/>
                <a:cs typeface="Calibri"/>
              </a:rPr>
              <a:t> и </a:t>
            </a:r>
            <a:r>
              <a:rPr lang="en-US" sz="2400" err="1">
                <a:solidFill>
                  <a:schemeClr val="bg1"/>
                </a:solidFill>
                <a:latin typeface="Times New Roman"/>
                <a:cs typeface="Calibri"/>
              </a:rPr>
              <a:t>измерительные</a:t>
            </a:r>
            <a:r>
              <a:rPr lang="en-US" sz="2400">
                <a:solidFill>
                  <a:schemeClr val="bg1"/>
                </a:solidFill>
                <a:latin typeface="Times New Roman"/>
                <a:cs typeface="Calibri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Times New Roman"/>
                <a:cs typeface="Calibri"/>
              </a:rPr>
              <a:t>приборы</a:t>
            </a:r>
            <a:r>
              <a:rPr lang="en-US" sz="2400">
                <a:solidFill>
                  <a:schemeClr val="bg1"/>
                </a:solidFill>
                <a:latin typeface="Times New Roman"/>
                <a:cs typeface="Calibri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Times New Roman"/>
                <a:cs typeface="Calibri"/>
              </a:rPr>
              <a:t>полярников</a:t>
            </a:r>
            <a:endParaRPr lang="en-US" sz="240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pic>
        <p:nvPicPr>
          <p:cNvPr id="5" name="Рисунок 5" descr="Изображение выглядит как текст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4C661829-F017-B856-E811-136F30EF47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061" r="1" b="1"/>
          <a:stretch/>
        </p:blipFill>
        <p:spPr>
          <a:xfrm>
            <a:off x="5836446" y="1"/>
            <a:ext cx="6355554" cy="3333749"/>
          </a:xfrm>
          <a:custGeom>
            <a:avLst/>
            <a:gdLst/>
            <a:ahLst/>
            <a:cxnLst/>
            <a:rect l="l" t="t" r="r" b="b"/>
            <a:pathLst>
              <a:path w="6355554" h="3333749">
                <a:moveTo>
                  <a:pt x="3079" y="0"/>
                </a:moveTo>
                <a:lnTo>
                  <a:pt x="6355554" y="0"/>
                </a:lnTo>
                <a:lnTo>
                  <a:pt x="6355554" y="3333749"/>
                </a:lnTo>
                <a:lnTo>
                  <a:pt x="174108" y="3333749"/>
                </a:lnTo>
                <a:lnTo>
                  <a:pt x="133459" y="3178655"/>
                </a:lnTo>
                <a:cubicBezTo>
                  <a:pt x="59462" y="2881722"/>
                  <a:pt x="221" y="2577554"/>
                  <a:pt x="0" y="2257425"/>
                </a:cubicBezTo>
                <a:close/>
              </a:path>
            </a:pathLst>
          </a:custGeom>
        </p:spPr>
      </p:pic>
      <p:pic>
        <p:nvPicPr>
          <p:cNvPr id="6" name="Рисунок 6" descr="Изображение выглядит как текст, внутренний, элементы&#10;&#10;Автоматически созданное описание">
            <a:extLst>
              <a:ext uri="{FF2B5EF4-FFF2-40B4-BE49-F238E27FC236}">
                <a16:creationId xmlns:a16="http://schemas.microsoft.com/office/drawing/2014/main" id="{309C7E69-6293-CAC4-2D70-9B5A832381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489" r="9262" b="-4"/>
          <a:stretch/>
        </p:blipFill>
        <p:spPr>
          <a:xfrm>
            <a:off x="5881861" y="3524256"/>
            <a:ext cx="3166888" cy="3333744"/>
          </a:xfrm>
          <a:custGeom>
            <a:avLst/>
            <a:gdLst/>
            <a:ahLst/>
            <a:cxnLst/>
            <a:rect l="l" t="t" r="r" b="b"/>
            <a:pathLst>
              <a:path w="3166888" h="3333744">
                <a:moveTo>
                  <a:pt x="178755" y="0"/>
                </a:moveTo>
                <a:lnTo>
                  <a:pt x="3166888" y="0"/>
                </a:lnTo>
                <a:lnTo>
                  <a:pt x="3166888" y="3333744"/>
                </a:lnTo>
                <a:lnTo>
                  <a:pt x="0" y="3333744"/>
                </a:lnTo>
                <a:lnTo>
                  <a:pt x="30190" y="3223677"/>
                </a:lnTo>
                <a:cubicBezTo>
                  <a:pt x="200298" y="2589331"/>
                  <a:pt x="376593" y="1812324"/>
                  <a:pt x="376066" y="1119182"/>
                </a:cubicBezTo>
                <a:cubicBezTo>
                  <a:pt x="375841" y="822121"/>
                  <a:pt x="316596" y="532372"/>
                  <a:pt x="242598" y="241205"/>
                </a:cubicBezTo>
                <a:close/>
              </a:path>
            </a:pathLst>
          </a:cu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A2A689E-17C0-4832-920D-11B3E03EE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V="1">
            <a:off x="2640985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8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8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64A290D-B7BC-40B4-AB97-0C801BCCE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32358" y="544"/>
            <a:ext cx="874716" cy="6857455"/>
            <a:chOff x="5632358" y="544"/>
            <a:chExt cx="874716" cy="6857455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C60D1EB-842B-4027-9728-E57314926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0" dist="152400" dir="10800000" algn="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4E103E5-C039-4EA4-843B-AD566B5C96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4" name="Рисунок 4" descr="Изображение выглядит как внутренний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D4A8EB0A-48EA-06DB-2029-04CD837044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322" r="5" b="5"/>
          <a:stretch/>
        </p:blipFill>
        <p:spPr>
          <a:xfrm>
            <a:off x="9239250" y="3524256"/>
            <a:ext cx="2952750" cy="3333749"/>
          </a:xfrm>
          <a:custGeom>
            <a:avLst/>
            <a:gdLst/>
            <a:ahLst/>
            <a:cxnLst/>
            <a:rect l="l" t="t" r="r" b="b"/>
            <a:pathLst>
              <a:path w="2952750" h="3333749">
                <a:moveTo>
                  <a:pt x="0" y="0"/>
                </a:moveTo>
                <a:lnTo>
                  <a:pt x="2952750" y="0"/>
                </a:lnTo>
                <a:lnTo>
                  <a:pt x="2952750" y="3333749"/>
                </a:lnTo>
                <a:lnTo>
                  <a:pt x="0" y="333374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322302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DA77A6-B958-30E9-0616-63703B4E8D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4586513" cy="364771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ru-RU" sz="140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Специфика арктических исследований потребовала создания специальной аппаратуры. Экспозиция знакомит с подлинными приборами, которые были разработаны отечественными учеными: электрический самописец течений, дистанционная метеостанция, фототермограф с годовой автономностью и возможностью функционирования в морях, покрытых льдом в течение большей части года. Для арктических исследований создана автоматическая радиометеостанция, которая устанавливалась на льду в Северном Ледовитом океане и в течении года передавала по радиоканалу метеоинформацию. В экспозиции отдела можно увидеть макет дрейфующей автоматической радиометеостанции, выполненный в масштабе 1:10. Большая карта-схема наглядно иллюстрирует работу Северного морского пути и роль ледокольного флота в современных арктических перевозках.</a:t>
            </a:r>
            <a:endParaRPr lang="ru-RU" sz="1400">
              <a:solidFill>
                <a:schemeClr val="bg1"/>
              </a:solidFill>
              <a:latin typeface="Times New Roman"/>
              <a:cs typeface="Calibri" panose="020F0502020204030204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4" descr="Изображение выглядит как текст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BA45DA49-E605-C209-69B9-2F1B16B70C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684" r="12346"/>
          <a:stretch/>
        </p:blipFill>
        <p:spPr>
          <a:xfrm>
            <a:off x="6525453" y="10"/>
            <a:ext cx="566654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7604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CB54A6-8CD4-D752-2AE2-1E92351C3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r>
              <a:rPr lang="ru-RU" sz="3800">
                <a:solidFill>
                  <a:schemeClr val="bg1"/>
                </a:solidFill>
                <a:cs typeface="Calibri Light"/>
              </a:rPr>
              <a:t>"Полярное" сияние</a:t>
            </a:r>
            <a:endParaRPr lang="ru-RU" sz="3800">
              <a:solidFill>
                <a:schemeClr val="bg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018325D-E4FD-826D-14D9-24FFDFFED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4586513" cy="364771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Полярное</a:t>
            </a:r>
            <a:r>
              <a:rPr lang="en-US" sz="200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сияние</a:t>
            </a:r>
            <a:r>
              <a:rPr lang="en-US" sz="200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возникает</a:t>
            </a:r>
            <a:r>
              <a:rPr lang="en-US" sz="200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 в </a:t>
            </a:r>
            <a:r>
              <a:rPr lang="en-US" sz="200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результате</a:t>
            </a:r>
            <a:r>
              <a:rPr lang="en-US" sz="200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взаимодействия</a:t>
            </a:r>
            <a:r>
              <a:rPr lang="en-US" sz="200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солнечного</a:t>
            </a:r>
            <a:r>
              <a:rPr lang="en-US" sz="200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ветра</a:t>
            </a:r>
            <a:r>
              <a:rPr lang="en-US" sz="200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 с </a:t>
            </a:r>
            <a:r>
              <a:rPr lang="en-US" sz="200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магнитным</a:t>
            </a:r>
            <a:r>
              <a:rPr lang="en-US" sz="200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полем</a:t>
            </a:r>
            <a:r>
              <a:rPr lang="en-US" sz="200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Земли</a:t>
            </a:r>
            <a:r>
              <a:rPr lang="en-US" sz="200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. </a:t>
            </a:r>
            <a:r>
              <a:rPr lang="en-US" sz="200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Солнечный</a:t>
            </a:r>
            <a:r>
              <a:rPr lang="en-US" sz="200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ветер</a:t>
            </a:r>
            <a:r>
              <a:rPr lang="en-US" sz="200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обычно</a:t>
            </a:r>
            <a:r>
              <a:rPr lang="en-US" sz="200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усиливается</a:t>
            </a:r>
            <a:r>
              <a:rPr lang="en-US" sz="200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при</a:t>
            </a:r>
            <a:r>
              <a:rPr lang="en-US" sz="200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максимальной</a:t>
            </a:r>
            <a:r>
              <a:rPr lang="en-US" sz="200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солнечной</a:t>
            </a:r>
            <a:r>
              <a:rPr lang="en-US" sz="200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активности</a:t>
            </a:r>
            <a:r>
              <a:rPr lang="en-US" sz="200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, </a:t>
            </a:r>
            <a:r>
              <a:rPr lang="en-US" sz="200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которая</a:t>
            </a:r>
            <a:r>
              <a:rPr lang="en-US" sz="200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циклически</a:t>
            </a:r>
            <a:r>
              <a:rPr lang="en-US" sz="200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наблюдается</a:t>
            </a:r>
            <a:r>
              <a:rPr lang="en-US" sz="200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каждые</a:t>
            </a:r>
            <a:r>
              <a:rPr lang="en-US" sz="200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 10–12 </a:t>
            </a:r>
            <a:r>
              <a:rPr lang="en-US" sz="200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лет</a:t>
            </a:r>
            <a:r>
              <a:rPr lang="en-US" sz="200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.</a:t>
            </a:r>
            <a:endParaRPr lang="en-US" sz="200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4" descr="Изображение выглядит как внешний, гора&#10;&#10;Автоматически созданное описание">
            <a:extLst>
              <a:ext uri="{FF2B5EF4-FFF2-40B4-BE49-F238E27FC236}">
                <a16:creationId xmlns:a16="http://schemas.microsoft.com/office/drawing/2014/main" id="{BBD80BA7-8E8F-1918-214C-9815A3E172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30" r="21000"/>
          <a:stretch/>
        </p:blipFill>
        <p:spPr>
          <a:xfrm>
            <a:off x="6525453" y="10"/>
            <a:ext cx="566654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7255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288521" y="381403"/>
            <a:ext cx="2200313" cy="3342508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4" descr="Изображение выглядит как текст, внутренний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15C5B9FE-897D-2F9E-7E46-A6D65190A9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2488" y="1076325"/>
            <a:ext cx="3422650" cy="45831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869A01-CDEC-747D-1707-29B997B1AFC5}"/>
              </a:ext>
            </a:extLst>
          </p:cNvPr>
          <p:cNvSpPr txBox="1"/>
          <p:nvPr/>
        </p:nvSpPr>
        <p:spPr>
          <a:xfrm>
            <a:off x="4662488" y="4741863"/>
            <a:ext cx="3422650" cy="917575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ru-RU" sz="1300">
                <a:solidFill>
                  <a:srgbClr val="FFFFFF"/>
                </a:solidFill>
                <a:latin typeface="Times New Roman"/>
                <a:cs typeface="Calibri"/>
              </a:rPr>
              <a:t>День</a:t>
            </a:r>
            <a:endParaRPr lang="ru-RU" sz="130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5" name="Рисунок 5" descr="Изображение выглядит как стен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5BE56235-AD5D-DC5C-26E9-944A8DECA1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2288" y="1076325"/>
            <a:ext cx="3422650" cy="45831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9A29E8-DCF1-F647-5DBE-12F1442C2BB2}"/>
              </a:ext>
            </a:extLst>
          </p:cNvPr>
          <p:cNvSpPr txBox="1"/>
          <p:nvPr/>
        </p:nvSpPr>
        <p:spPr>
          <a:xfrm>
            <a:off x="8142288" y="4741863"/>
            <a:ext cx="3422650" cy="917575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ru-RU" sz="1300">
                <a:solidFill>
                  <a:srgbClr val="FFFFFF"/>
                </a:solidFill>
                <a:latin typeface="Times New Roman"/>
                <a:cs typeface="Calibri"/>
              </a:rPr>
              <a:t>Ночь</a:t>
            </a:r>
            <a:endParaRPr lang="ru-RU" sz="130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9D56FA-BC30-B49F-D435-3EB807F46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952" y="1204108"/>
            <a:ext cx="2669406" cy="178117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 b="1">
                <a:solidFill>
                  <a:srgbClr val="FFFFFF"/>
                </a:solidFill>
                <a:latin typeface="Times New Roman"/>
                <a:cs typeface="Times New Roman"/>
              </a:rPr>
              <a:t>Макет исследовательской станции и "полярного сияния"</a:t>
            </a:r>
          </a:p>
        </p:txBody>
      </p:sp>
    </p:spTree>
    <p:extLst>
      <p:ext uri="{BB962C8B-B14F-4D97-AF65-F5344CB8AC3E}">
        <p14:creationId xmlns:p14="http://schemas.microsoft.com/office/powerpoint/2010/main" val="5405576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1E4161-20EA-4861-4DA5-11B9BCC29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4586513" cy="3647710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None/>
            </a:pPr>
            <a:r>
              <a:rPr lang="ru-RU" sz="170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На стадии роста солнечной активности пятна на Солнце обозначают зоны магнитной солнечной активности, связанные с солнечными вспышками и коронарными массовыми выбросами. На стадии снижения возрастающая скорость солнечного ветра часто связана с коронарными дырами, которые позволяют заряженным частицам улетать вдоль линий магнитного поля.</a:t>
            </a:r>
            <a:endParaRPr lang="ru-RU" sz="170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ru-RU" sz="170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Полярное сияние вызвано электрически заряженными частицами, излучаемыми Солнцем (солнечный ветер), воздействующими на разреженные газы в верхней атмосфере.</a:t>
            </a:r>
            <a:endParaRPr lang="ru-RU" sz="170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BF010DA3-CC54-5F30-C9E5-A758C8C43B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19" r="30625" b="1"/>
          <a:stretch/>
        </p:blipFill>
        <p:spPr>
          <a:xfrm>
            <a:off x="6525453" y="10"/>
            <a:ext cx="566654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7136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человек, внешний, млекопитающее&#10;&#10;Автоматически созданное описание">
            <a:extLst>
              <a:ext uri="{FF2B5EF4-FFF2-40B4-BE49-F238E27FC236}">
                <a16:creationId xmlns:a16="http://schemas.microsoft.com/office/drawing/2014/main" id="{98DAAF55-55AA-992A-64A5-A3DD72945A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2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AFB5CA-92BE-2E8E-36A7-106B77484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b="1" err="1">
                <a:latin typeface="Times New Roman"/>
                <a:cs typeface="Times New Roman"/>
              </a:rPr>
              <a:t>Над</a:t>
            </a:r>
            <a:r>
              <a:rPr lang="en-US" sz="4000" b="1">
                <a:latin typeface="Times New Roman"/>
                <a:cs typeface="Times New Roman"/>
              </a:rPr>
              <a:t> </a:t>
            </a:r>
            <a:r>
              <a:rPr lang="en-US" sz="4000" b="1" err="1">
                <a:latin typeface="Times New Roman"/>
                <a:cs typeface="Times New Roman"/>
              </a:rPr>
              <a:t>проектом</a:t>
            </a:r>
            <a:r>
              <a:rPr lang="en-US" sz="4000" b="1">
                <a:latin typeface="Times New Roman"/>
                <a:cs typeface="Times New Roman"/>
              </a:rPr>
              <a:t> </a:t>
            </a:r>
            <a:r>
              <a:rPr lang="en-US" sz="4000" b="1" err="1">
                <a:latin typeface="Times New Roman"/>
                <a:cs typeface="Times New Roman"/>
              </a:rPr>
              <a:t>работали</a:t>
            </a:r>
            <a:r>
              <a:rPr lang="en-US" sz="4000" b="1">
                <a:latin typeface="Times New Roman"/>
                <a:cs typeface="Times New Roman"/>
              </a:rPr>
              <a:t>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9BA81C-F5E3-D9AB-46FD-BB04ED59A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2910" y="5242675"/>
            <a:ext cx="4330262" cy="683284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2000" b="1" err="1">
                <a:latin typeface="Times New Roman"/>
                <a:cs typeface="Times New Roman"/>
              </a:rPr>
              <a:t>Леа,Никита</a:t>
            </a:r>
            <a:r>
              <a:rPr lang="en-US" sz="2000" b="1">
                <a:latin typeface="Times New Roman"/>
                <a:cs typeface="Times New Roman"/>
              </a:rPr>
              <a:t> и </a:t>
            </a:r>
            <a:r>
              <a:rPr lang="en-US" sz="2000" b="1" err="1">
                <a:latin typeface="Times New Roman"/>
                <a:cs typeface="Times New Roman"/>
              </a:rPr>
              <a:t>Дмитрий</a:t>
            </a:r>
            <a:r>
              <a:rPr lang="en-US" sz="2000" b="1">
                <a:latin typeface="Times New Roman"/>
                <a:cs typeface="Times New Roman"/>
              </a:rPr>
              <a:t>.</a:t>
            </a:r>
          </a:p>
          <a:p>
            <a:pPr marL="0" indent="0" algn="ctr">
              <a:buNone/>
            </a:pPr>
            <a:r>
              <a:rPr lang="en-US" sz="2000" b="1">
                <a:latin typeface="Times New Roman"/>
                <a:cs typeface="Calibri"/>
              </a:rPr>
              <a:t>193 </a:t>
            </a:r>
            <a:r>
              <a:rPr lang="en-US" sz="2000" b="1" err="1">
                <a:latin typeface="Times New Roman"/>
                <a:cs typeface="Calibri"/>
              </a:rPr>
              <a:t>группа</a:t>
            </a:r>
            <a:r>
              <a:rPr lang="en-US" sz="2000" b="1">
                <a:latin typeface="Times New Roman"/>
                <a:cs typeface="Calibri"/>
              </a:rPr>
              <a:t>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5528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D68AA458-EA64-55A0-B3F2-C95494B3F3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02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7A00FF-4EDC-AC7E-3A3E-C9EB975E0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ru-RU" sz="4000" b="1">
                <a:latin typeface="Times New Roman"/>
                <a:cs typeface="Calibri Light"/>
              </a:rPr>
              <a:t>Вопросы к отчету: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78FA69-61C1-D6E7-B6CE-7DE5A2245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ru-RU" sz="2000">
                <a:latin typeface="Times New Roman"/>
                <a:cs typeface="Calibri"/>
              </a:rPr>
              <a:t>Первые русские мореплаватели</a:t>
            </a:r>
          </a:p>
          <a:p>
            <a:r>
              <a:rPr lang="ru-RU" sz="2000">
                <a:latin typeface="Times New Roman"/>
                <a:cs typeface="Calibri"/>
              </a:rPr>
              <a:t>Первый в мире Арктический ледокол</a:t>
            </a:r>
          </a:p>
          <a:p>
            <a:r>
              <a:rPr lang="ru-RU" sz="2000">
                <a:latin typeface="Times New Roman"/>
                <a:cs typeface="Calibri"/>
              </a:rPr>
              <a:t>Самолет-амфибия</a:t>
            </a:r>
          </a:p>
          <a:p>
            <a:r>
              <a:rPr lang="ru-RU" sz="2000">
                <a:latin typeface="Times New Roman"/>
                <a:cs typeface="Calibri"/>
              </a:rPr>
              <a:t>Первая воздушная высокоширотная экспедиция </a:t>
            </a:r>
          </a:p>
          <a:p>
            <a:r>
              <a:rPr lang="ru-RU" sz="2000">
                <a:latin typeface="Times New Roman"/>
                <a:cs typeface="Calibri"/>
              </a:rPr>
              <a:t>Одежда,бытовые вещи полярников,научные приборы</a:t>
            </a:r>
          </a:p>
          <a:p>
            <a:r>
              <a:rPr lang="ru-RU" sz="2000">
                <a:latin typeface="Times New Roman"/>
                <a:cs typeface="Calibri"/>
              </a:rPr>
              <a:t>"Полярное сияние"</a:t>
            </a:r>
          </a:p>
          <a:p>
            <a:endParaRPr lang="ru-RU" sz="2000">
              <a:latin typeface="Times New Roman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07493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FE2EFA-616F-3290-7BCB-C0FFECF1D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>
                <a:latin typeface="Times New Roman"/>
                <a:cs typeface="Calibri Light"/>
              </a:rPr>
              <a:t>Начало осмотра</a:t>
            </a:r>
            <a:endParaRPr lang="ru-RU" b="1">
              <a:latin typeface="Times New Roman"/>
              <a:cs typeface="Times New Roman"/>
            </a:endParaRPr>
          </a:p>
        </p:txBody>
      </p:sp>
      <p:pic>
        <p:nvPicPr>
          <p:cNvPr id="4" name="Рисунок 4" descr="Изображение выглядит как человек, люди, костюм&#10;&#10;Автоматически созданное описание">
            <a:extLst>
              <a:ext uri="{FF2B5EF4-FFF2-40B4-BE49-F238E27FC236}">
                <a16:creationId xmlns:a16="http://schemas.microsoft.com/office/drawing/2014/main" id="{06860404-2B4E-968C-0810-5BC3EBF1E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82" y="2265830"/>
            <a:ext cx="6104962" cy="4589928"/>
          </a:xfrm>
          <a:prstGeom prst="rect">
            <a:avLst/>
          </a:prstGeom>
        </p:spPr>
      </p:pic>
      <p:pic>
        <p:nvPicPr>
          <p:cNvPr id="5" name="Рисунок 5" descr="Изображение выглядит как человек, стена, внутренний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FA7EA259-D4C6-5FEA-5478-BA7FE46A26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3959" y="849406"/>
            <a:ext cx="4502523" cy="6010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5356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761DDFE-071F-4200-B0AA-394476C2D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3186B2-1E46-78B5-186B-3FD9629C5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43" y="-1273"/>
            <a:ext cx="5167185" cy="1680519"/>
          </a:xfrm>
        </p:spPr>
        <p:txBody>
          <a:bodyPr>
            <a:normAutofit/>
          </a:bodyPr>
          <a:lstStyle/>
          <a:p>
            <a:r>
              <a:rPr lang="ru-RU" b="1">
                <a:latin typeface="Times New Roman"/>
                <a:cs typeface="Calibri Light"/>
              </a:rPr>
              <a:t>Первые русские мореплаватели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7315D6A-00C5-9746-E613-0864FCA26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4" y="1500314"/>
            <a:ext cx="7498578" cy="1646902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r>
              <a:rPr lang="ru-RU" sz="1800">
                <a:latin typeface="Times New Roman"/>
                <a:ea typeface="+mn-lt"/>
                <a:cs typeface="+mn-lt"/>
              </a:rPr>
              <a:t>Иван Крузенштерн и Юрий Лисянский - первые русские мореплаватели, совершившие кругосветное путешествие. Их экспедиция длилась три года (началась в 1803 и завершилась в 1806 году). Они со своими командами отправились в путь на двух кораблях, которые носили названия «Надежда» и «Нева».</a:t>
            </a:r>
            <a:endParaRPr lang="ru-RU" sz="1800">
              <a:latin typeface="Times New Roman"/>
              <a:cs typeface="Times New Roman"/>
            </a:endParaRPr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25A238D9-2DB2-36FA-3753-4A40F44BC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43" y="2995895"/>
            <a:ext cx="6254155" cy="3863088"/>
          </a:xfrm>
          <a:prstGeom prst="rect">
            <a:avLst/>
          </a:prstGeom>
        </p:spPr>
      </p:pic>
      <p:pic>
        <p:nvPicPr>
          <p:cNvPr id="5" name="Рисунок 5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2310A546-EEDD-F8F8-648D-8FA10F5238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8276" y="3614"/>
            <a:ext cx="4696538" cy="230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8317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AA3B0E-B584-01AE-04E6-0078E724A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Первые русские полярники 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6627A86C-FFC8-8DFD-1AB1-077F395706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1690688"/>
            <a:ext cx="3429000" cy="41529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87A4ED-B7E5-4E18-93B8-DC1EEDA28F51}"/>
              </a:ext>
            </a:extLst>
          </p:cNvPr>
          <p:cNvSpPr txBox="1"/>
          <p:nvPr/>
        </p:nvSpPr>
        <p:spPr>
          <a:xfrm rot="10800000" flipV="1">
            <a:off x="838200" y="1829187"/>
            <a:ext cx="599852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dirty="0" err="1">
                <a:effectLst/>
                <a:latin typeface="-apple-system"/>
              </a:rPr>
              <a:t>Ру́сская</a:t>
            </a:r>
            <a:r>
              <a:rPr lang="ru-RU" dirty="0">
                <a:effectLst/>
                <a:latin typeface="-apple-system"/>
              </a:rPr>
              <a:t> </a:t>
            </a:r>
            <a:r>
              <a:rPr lang="ru-RU" dirty="0" err="1">
                <a:effectLst/>
                <a:latin typeface="-apple-system"/>
              </a:rPr>
              <a:t>поля́рная</a:t>
            </a:r>
            <a:r>
              <a:rPr lang="ru-RU" dirty="0">
                <a:effectLst/>
                <a:latin typeface="-apple-system"/>
              </a:rPr>
              <a:t> </a:t>
            </a:r>
            <a:r>
              <a:rPr lang="ru-RU" dirty="0" err="1">
                <a:effectLst/>
                <a:latin typeface="-apple-system"/>
              </a:rPr>
              <a:t>экспеди́ция</a:t>
            </a:r>
            <a:r>
              <a:rPr lang="ru-RU" dirty="0">
                <a:effectLst/>
                <a:latin typeface="-apple-system"/>
              </a:rPr>
              <a:t> 1900—1902 годов была снаряжена </a:t>
            </a:r>
            <a:r>
              <a:rPr lang="ru-RU" strike="noStrike" dirty="0">
                <a:effectLst/>
                <a:latin typeface="-apple-system"/>
              </a:rPr>
              <a:t>Императорской Академией наук</a:t>
            </a:r>
            <a:r>
              <a:rPr lang="ru-RU" dirty="0">
                <a:effectLst/>
                <a:latin typeface="-apple-system"/>
              </a:rPr>
              <a:t> и имела основной целью исследование части </a:t>
            </a:r>
            <a:r>
              <a:rPr lang="ru-RU" strike="noStrike" dirty="0">
                <a:effectLst/>
                <a:latin typeface="-apple-system"/>
              </a:rPr>
              <a:t>Северного Ледовитого океана</a:t>
            </a:r>
            <a:r>
              <a:rPr lang="ru-RU" dirty="0">
                <a:effectLst/>
                <a:latin typeface="-apple-system"/>
              </a:rPr>
              <a:t> к северу от </a:t>
            </a:r>
            <a:r>
              <a:rPr lang="ru-RU" strike="noStrike" dirty="0">
                <a:effectLst/>
                <a:latin typeface="-apple-system"/>
              </a:rPr>
              <a:t>Новосибирских островов</a:t>
            </a:r>
            <a:r>
              <a:rPr lang="ru-RU" dirty="0">
                <a:effectLst/>
                <a:latin typeface="-apple-system"/>
              </a:rPr>
              <a:t> и поиск легендарной </a:t>
            </a:r>
            <a:r>
              <a:rPr lang="ru-RU" strike="noStrike" dirty="0">
                <a:effectLst/>
                <a:latin typeface="-apple-system"/>
              </a:rPr>
              <a:t>Земли Санникова</a:t>
            </a:r>
            <a:r>
              <a:rPr lang="ru-RU" dirty="0">
                <a:effectLst/>
                <a:latin typeface="-apple-system"/>
              </a:rPr>
              <a:t>. Стала первым академическим предприятием России в водах Ледовитого океана, совершённым на собственном судне</a:t>
            </a:r>
            <a:r>
              <a:rPr lang="ru-RU" strike="noStrike" baseline="30000" dirty="0">
                <a:effectLst/>
                <a:latin typeface="inherit"/>
              </a:rPr>
              <a:t>[1]</a:t>
            </a:r>
            <a:r>
              <a:rPr lang="ru-RU" dirty="0">
                <a:effectLst/>
                <a:latin typeface="-apple-system"/>
              </a:rPr>
              <a:t>. Руководил экспедицией русский геолог и полярный исследователь барон </a:t>
            </a:r>
            <a:r>
              <a:rPr lang="ru-RU" strike="noStrike" dirty="0">
                <a:effectLst/>
                <a:latin typeface="-apple-system"/>
              </a:rPr>
              <a:t>Эдуард Васильевич </a:t>
            </a:r>
            <a:r>
              <a:rPr lang="ru-RU" strike="noStrike" dirty="0" err="1">
                <a:effectLst/>
                <a:latin typeface="-apple-system"/>
              </a:rPr>
              <a:t>Толль</a:t>
            </a:r>
            <a:r>
              <a:rPr lang="ru-RU" dirty="0">
                <a:effectLst/>
                <a:latin typeface="-apple-system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5143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FA3460-4B60-0118-A2D6-E75F21123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r>
              <a:rPr lang="ru-RU" sz="3500" b="1">
                <a:solidFill>
                  <a:schemeClr val="bg1"/>
                </a:solidFill>
                <a:latin typeface="Times New Roman"/>
                <a:cs typeface="Calibri Light"/>
              </a:rPr>
              <a:t>Первый в мире Арктический ледокол</a:t>
            </a:r>
            <a:endParaRPr lang="ru-RU" sz="3500" b="1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B229D5-5DA1-31DF-0FD9-63E3BE76AA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4586513" cy="364771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ru-RU" sz="200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Ерма́к — ледокол русского и советского флотов. Первый в мире ледокол арктического класса. Назван в честь русского исследователя Сибири — Ермака Тимофеевича.</a:t>
            </a:r>
            <a:endParaRPr lang="ru-RU" sz="200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4" descr="Изображение выглядит как внутренний, деревянный&#10;&#10;Автоматически созданное описание">
            <a:extLst>
              <a:ext uri="{FF2B5EF4-FFF2-40B4-BE49-F238E27FC236}">
                <a16:creationId xmlns:a16="http://schemas.microsoft.com/office/drawing/2014/main" id="{CE9558B6-31BC-3361-A9E5-2832796018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7" r="19722"/>
          <a:stretch/>
        </p:blipFill>
        <p:spPr>
          <a:xfrm>
            <a:off x="6525453" y="1419548"/>
            <a:ext cx="5666547" cy="401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316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7" descr="Изображение выглядит как текст, внешний, небо, пар&#10;&#10;Автоматически созданное описание">
            <a:extLst>
              <a:ext uri="{FF2B5EF4-FFF2-40B4-BE49-F238E27FC236}">
                <a16:creationId xmlns:a16="http://schemas.microsoft.com/office/drawing/2014/main" id="{5A9573C2-BA57-DC7E-555B-BB78BF0A73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88" t="9091" r="15036" b="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1963FD-1EC9-3B86-F826-280CBED1E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099951"/>
            <a:ext cx="5312036" cy="43359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000" err="1">
                <a:latin typeface="Times New Roman"/>
                <a:cs typeface="Times New Roman"/>
              </a:rPr>
              <a:t>Корпус</a:t>
            </a:r>
            <a:r>
              <a:rPr lang="en-US" sz="2000">
                <a:latin typeface="Times New Roman"/>
                <a:cs typeface="Times New Roman"/>
              </a:rPr>
              <a:t> «</a:t>
            </a:r>
            <a:r>
              <a:rPr lang="en-US" sz="2000" err="1">
                <a:latin typeface="Times New Roman"/>
                <a:cs typeface="Times New Roman"/>
              </a:rPr>
              <a:t>Ермака</a:t>
            </a:r>
            <a:r>
              <a:rPr lang="en-US" sz="2000">
                <a:latin typeface="Times New Roman"/>
                <a:cs typeface="Times New Roman"/>
              </a:rPr>
              <a:t>» </a:t>
            </a:r>
            <a:r>
              <a:rPr lang="en-US" sz="2000" err="1">
                <a:latin typeface="Times New Roman"/>
                <a:cs typeface="Times New Roman"/>
              </a:rPr>
              <a:t>при</a:t>
            </a:r>
            <a:r>
              <a:rPr lang="en-US" sz="2000">
                <a:latin typeface="Times New Roman"/>
                <a:cs typeface="Times New Roman"/>
              </a:rPr>
              <a:t> </a:t>
            </a:r>
            <a:r>
              <a:rPr lang="en-US" sz="2000" err="1">
                <a:latin typeface="Times New Roman"/>
                <a:cs typeface="Times New Roman"/>
              </a:rPr>
              <a:t>длине</a:t>
            </a:r>
            <a:r>
              <a:rPr lang="en-US" sz="2000">
                <a:latin typeface="Times New Roman"/>
                <a:cs typeface="Times New Roman"/>
              </a:rPr>
              <a:t> 93 м </a:t>
            </a:r>
            <a:r>
              <a:rPr lang="en-US" sz="2000" err="1">
                <a:latin typeface="Times New Roman"/>
                <a:cs typeface="Times New Roman"/>
              </a:rPr>
              <a:t>имел</a:t>
            </a:r>
            <a:r>
              <a:rPr lang="en-US" sz="2000">
                <a:latin typeface="Times New Roman"/>
                <a:cs typeface="Times New Roman"/>
              </a:rPr>
              <a:t> </a:t>
            </a:r>
            <a:r>
              <a:rPr lang="en-US" sz="2000" err="1">
                <a:latin typeface="Times New Roman"/>
                <a:cs typeface="Times New Roman"/>
              </a:rPr>
              <a:t>ширину</a:t>
            </a:r>
            <a:r>
              <a:rPr lang="en-US" sz="2000">
                <a:latin typeface="Times New Roman"/>
                <a:cs typeface="Times New Roman"/>
              </a:rPr>
              <a:t> 21,6 м и </a:t>
            </a:r>
            <a:r>
              <a:rPr lang="en-US" sz="2000" err="1">
                <a:latin typeface="Times New Roman"/>
                <a:cs typeface="Times New Roman"/>
              </a:rPr>
              <a:t>был</a:t>
            </a:r>
            <a:r>
              <a:rPr lang="en-US" sz="2000">
                <a:latin typeface="Times New Roman"/>
                <a:cs typeface="Times New Roman"/>
              </a:rPr>
              <a:t> </a:t>
            </a:r>
            <a:r>
              <a:rPr lang="en-US" sz="2000" err="1">
                <a:latin typeface="Times New Roman"/>
                <a:cs typeface="Times New Roman"/>
              </a:rPr>
              <a:t>разделён</a:t>
            </a:r>
            <a:r>
              <a:rPr lang="en-US" sz="2000">
                <a:latin typeface="Times New Roman"/>
                <a:cs typeface="Times New Roman"/>
              </a:rPr>
              <a:t> </a:t>
            </a:r>
            <a:r>
              <a:rPr lang="en-US" sz="2000" err="1">
                <a:latin typeface="Times New Roman"/>
                <a:cs typeface="Times New Roman"/>
              </a:rPr>
              <a:t>восьмью</a:t>
            </a:r>
            <a:r>
              <a:rPr lang="en-US" sz="2000">
                <a:latin typeface="Times New Roman"/>
                <a:cs typeface="Times New Roman"/>
              </a:rPr>
              <a:t> </a:t>
            </a:r>
            <a:r>
              <a:rPr lang="en-US" sz="2000" err="1">
                <a:latin typeface="Times New Roman"/>
                <a:cs typeface="Times New Roman"/>
              </a:rPr>
              <a:t>водонепроницаемыми</a:t>
            </a:r>
            <a:r>
              <a:rPr lang="en-US" sz="2000">
                <a:latin typeface="Times New Roman"/>
                <a:cs typeface="Times New Roman"/>
              </a:rPr>
              <a:t> </a:t>
            </a:r>
            <a:r>
              <a:rPr lang="en-US" sz="2000" err="1">
                <a:latin typeface="Times New Roman"/>
                <a:cs typeface="Times New Roman"/>
              </a:rPr>
              <a:t>переборками</a:t>
            </a:r>
            <a:r>
              <a:rPr lang="en-US" sz="2000">
                <a:latin typeface="Times New Roman"/>
                <a:cs typeface="Times New Roman"/>
              </a:rPr>
              <a:t> </a:t>
            </a:r>
            <a:r>
              <a:rPr lang="en-US" sz="2000" err="1">
                <a:latin typeface="Times New Roman"/>
                <a:cs typeface="Times New Roman"/>
              </a:rPr>
              <a:t>на</a:t>
            </a:r>
            <a:r>
              <a:rPr lang="en-US" sz="2000">
                <a:latin typeface="Times New Roman"/>
                <a:cs typeface="Times New Roman"/>
              </a:rPr>
              <a:t> </a:t>
            </a:r>
            <a:r>
              <a:rPr lang="en-US" sz="2000" err="1">
                <a:latin typeface="Times New Roman"/>
                <a:cs typeface="Times New Roman"/>
              </a:rPr>
              <a:t>девять</a:t>
            </a:r>
            <a:r>
              <a:rPr lang="en-US" sz="2000">
                <a:latin typeface="Times New Roman"/>
                <a:cs typeface="Times New Roman"/>
              </a:rPr>
              <a:t> </a:t>
            </a:r>
            <a:r>
              <a:rPr lang="en-US" sz="2000" err="1">
                <a:latin typeface="Times New Roman"/>
                <a:cs typeface="Times New Roman"/>
              </a:rPr>
              <a:t>отсеков</a:t>
            </a:r>
            <a:r>
              <a:rPr lang="en-US" sz="2000">
                <a:latin typeface="Times New Roman"/>
                <a:cs typeface="Times New Roman"/>
              </a:rPr>
              <a:t>. </a:t>
            </a:r>
            <a:r>
              <a:rPr lang="en-US" sz="2000" err="1">
                <a:latin typeface="Times New Roman"/>
                <a:cs typeface="Times New Roman"/>
              </a:rPr>
              <a:t>Корабль</a:t>
            </a:r>
            <a:r>
              <a:rPr lang="en-US" sz="2000">
                <a:latin typeface="Times New Roman"/>
                <a:cs typeface="Times New Roman"/>
              </a:rPr>
              <a:t> </a:t>
            </a:r>
            <a:r>
              <a:rPr lang="en-US" sz="2000" err="1">
                <a:latin typeface="Times New Roman"/>
                <a:cs typeface="Times New Roman"/>
              </a:rPr>
              <a:t>имел</a:t>
            </a:r>
            <a:r>
              <a:rPr lang="en-US" sz="2000">
                <a:latin typeface="Times New Roman"/>
                <a:cs typeface="Times New Roman"/>
              </a:rPr>
              <a:t> </a:t>
            </a:r>
            <a:r>
              <a:rPr lang="en-US" sz="2000" err="1">
                <a:latin typeface="Times New Roman"/>
                <a:cs typeface="Times New Roman"/>
              </a:rPr>
              <a:t>наклонный</a:t>
            </a:r>
            <a:r>
              <a:rPr lang="en-US" sz="2000">
                <a:latin typeface="Times New Roman"/>
                <a:cs typeface="Times New Roman"/>
              </a:rPr>
              <a:t> </a:t>
            </a:r>
            <a:r>
              <a:rPr lang="en-US" sz="2000" err="1">
                <a:latin typeface="Times New Roman"/>
                <a:cs typeface="Times New Roman"/>
              </a:rPr>
              <a:t>форштевень</a:t>
            </a:r>
            <a:r>
              <a:rPr lang="en-US" sz="2000">
                <a:latin typeface="Times New Roman"/>
                <a:cs typeface="Times New Roman"/>
              </a:rPr>
              <a:t>, </a:t>
            </a:r>
            <a:r>
              <a:rPr lang="en-US" sz="2000" err="1">
                <a:latin typeface="Times New Roman"/>
                <a:cs typeface="Times New Roman"/>
              </a:rPr>
              <a:t>что</a:t>
            </a:r>
            <a:r>
              <a:rPr lang="en-US" sz="2000">
                <a:latin typeface="Times New Roman"/>
                <a:cs typeface="Times New Roman"/>
              </a:rPr>
              <a:t> </a:t>
            </a:r>
            <a:r>
              <a:rPr lang="en-US" sz="2000" err="1">
                <a:latin typeface="Times New Roman"/>
                <a:cs typeface="Times New Roman"/>
              </a:rPr>
              <a:t>позволяло</a:t>
            </a:r>
            <a:r>
              <a:rPr lang="en-US" sz="2000">
                <a:latin typeface="Times New Roman"/>
                <a:cs typeface="Times New Roman"/>
              </a:rPr>
              <a:t> </a:t>
            </a:r>
            <a:r>
              <a:rPr lang="en-US" sz="2000" err="1">
                <a:latin typeface="Times New Roman"/>
                <a:cs typeface="Times New Roman"/>
              </a:rPr>
              <a:t>ему</a:t>
            </a:r>
            <a:r>
              <a:rPr lang="en-US" sz="2000">
                <a:latin typeface="Times New Roman"/>
                <a:cs typeface="Times New Roman"/>
              </a:rPr>
              <a:t> </a:t>
            </a:r>
            <a:r>
              <a:rPr lang="en-US" sz="2000" err="1">
                <a:latin typeface="Times New Roman"/>
                <a:cs typeface="Times New Roman"/>
              </a:rPr>
              <a:t>проламывать</a:t>
            </a:r>
            <a:r>
              <a:rPr lang="en-US" sz="2000">
                <a:latin typeface="Times New Roman"/>
                <a:cs typeface="Times New Roman"/>
              </a:rPr>
              <a:t> </a:t>
            </a:r>
            <a:r>
              <a:rPr lang="en-US" sz="2000" err="1">
                <a:latin typeface="Times New Roman"/>
                <a:cs typeface="Times New Roman"/>
              </a:rPr>
              <a:t>лёд</a:t>
            </a:r>
            <a:r>
              <a:rPr lang="en-US" sz="2000">
                <a:latin typeface="Times New Roman"/>
                <a:cs typeface="Times New Roman"/>
              </a:rPr>
              <a:t> </a:t>
            </a:r>
            <a:r>
              <a:rPr lang="en-US" sz="2000" err="1">
                <a:latin typeface="Times New Roman"/>
                <a:cs typeface="Times New Roman"/>
              </a:rPr>
              <a:t>тяжестью</a:t>
            </a:r>
            <a:r>
              <a:rPr lang="en-US" sz="2000">
                <a:latin typeface="Times New Roman"/>
                <a:cs typeface="Times New Roman"/>
              </a:rPr>
              <a:t> </a:t>
            </a:r>
            <a:r>
              <a:rPr lang="en-US" sz="2000" err="1">
                <a:latin typeface="Times New Roman"/>
                <a:cs typeface="Times New Roman"/>
              </a:rPr>
              <a:t>корпуса</a:t>
            </a:r>
            <a:r>
              <a:rPr lang="en-US" sz="2000">
                <a:latin typeface="Times New Roman"/>
                <a:cs typeface="Times New Roman"/>
              </a:rPr>
              <a:t>. «</a:t>
            </a:r>
            <a:r>
              <a:rPr lang="en-US" sz="2000" err="1">
                <a:latin typeface="Times New Roman"/>
                <a:cs typeface="Times New Roman"/>
              </a:rPr>
              <a:t>Ермак</a:t>
            </a:r>
            <a:r>
              <a:rPr lang="en-US" sz="2000">
                <a:latin typeface="Times New Roman"/>
                <a:cs typeface="Times New Roman"/>
              </a:rPr>
              <a:t>» </a:t>
            </a:r>
            <a:r>
              <a:rPr lang="en-US" sz="2000" err="1">
                <a:latin typeface="Times New Roman"/>
                <a:cs typeface="Times New Roman"/>
              </a:rPr>
              <a:t>стал</a:t>
            </a:r>
            <a:r>
              <a:rPr lang="en-US" sz="2000">
                <a:latin typeface="Times New Roman"/>
                <a:cs typeface="Times New Roman"/>
              </a:rPr>
              <a:t> </a:t>
            </a:r>
            <a:r>
              <a:rPr lang="en-US" sz="2000" err="1">
                <a:latin typeface="Times New Roman"/>
                <a:cs typeface="Times New Roman"/>
              </a:rPr>
              <a:t>первым</a:t>
            </a:r>
            <a:r>
              <a:rPr lang="en-US" sz="2000">
                <a:latin typeface="Times New Roman"/>
                <a:cs typeface="Times New Roman"/>
              </a:rPr>
              <a:t> в </a:t>
            </a:r>
            <a:r>
              <a:rPr lang="en-US" sz="2000" err="1">
                <a:latin typeface="Times New Roman"/>
                <a:cs typeface="Times New Roman"/>
              </a:rPr>
              <a:t>мире</a:t>
            </a:r>
            <a:r>
              <a:rPr lang="en-US" sz="2000">
                <a:latin typeface="Times New Roman"/>
                <a:cs typeface="Times New Roman"/>
              </a:rPr>
              <a:t> </a:t>
            </a:r>
            <a:r>
              <a:rPr lang="en-US" sz="2000" err="1">
                <a:latin typeface="Times New Roman"/>
                <a:cs typeface="Times New Roman"/>
              </a:rPr>
              <a:t>ледоколом</a:t>
            </a:r>
            <a:r>
              <a:rPr lang="en-US" sz="2000">
                <a:latin typeface="Times New Roman"/>
                <a:cs typeface="Times New Roman"/>
              </a:rPr>
              <a:t>, </a:t>
            </a:r>
            <a:r>
              <a:rPr lang="en-US" sz="2000" err="1">
                <a:latin typeface="Times New Roman"/>
                <a:cs typeface="Times New Roman"/>
              </a:rPr>
              <a:t>способным</a:t>
            </a:r>
            <a:r>
              <a:rPr lang="en-US" sz="2000">
                <a:latin typeface="Times New Roman"/>
                <a:cs typeface="Times New Roman"/>
              </a:rPr>
              <a:t> </a:t>
            </a:r>
            <a:r>
              <a:rPr lang="en-US" sz="2000" err="1">
                <a:latin typeface="Times New Roman"/>
                <a:cs typeface="Times New Roman"/>
              </a:rPr>
              <a:t>ходить</a:t>
            </a:r>
            <a:r>
              <a:rPr lang="en-US" sz="2000">
                <a:latin typeface="Times New Roman"/>
                <a:cs typeface="Times New Roman"/>
              </a:rPr>
              <a:t> в </a:t>
            </a:r>
            <a:r>
              <a:rPr lang="en-US" sz="2000" err="1">
                <a:latin typeface="Times New Roman"/>
                <a:cs typeface="Times New Roman"/>
              </a:rPr>
              <a:t>тяжёлых</a:t>
            </a:r>
            <a:r>
              <a:rPr lang="en-US" sz="2000">
                <a:latin typeface="Times New Roman"/>
                <a:cs typeface="Times New Roman"/>
              </a:rPr>
              <a:t> </a:t>
            </a:r>
            <a:r>
              <a:rPr lang="en-US" sz="2000" err="1">
                <a:latin typeface="Times New Roman"/>
                <a:cs typeface="Times New Roman"/>
              </a:rPr>
              <a:t>льдах.</a:t>
            </a:r>
            <a:r>
              <a:rPr lang="en-US" sz="2000" err="1">
                <a:latin typeface="Times New Roman"/>
                <a:ea typeface="+mj-lt"/>
                <a:cs typeface="+mj-lt"/>
              </a:rPr>
              <a:t>Уже</a:t>
            </a:r>
            <a:r>
              <a:rPr lang="en-US" sz="2000">
                <a:latin typeface="Times New Roman"/>
                <a:ea typeface="+mj-lt"/>
                <a:cs typeface="+mj-lt"/>
              </a:rPr>
              <a:t> в </a:t>
            </a:r>
            <a:r>
              <a:rPr lang="en-US" sz="2000" err="1">
                <a:latin typeface="Times New Roman"/>
                <a:ea typeface="+mj-lt"/>
                <a:cs typeface="+mj-lt"/>
              </a:rPr>
              <a:t>апреле</a:t>
            </a:r>
            <a:r>
              <a:rPr lang="en-US" sz="2000">
                <a:latin typeface="Times New Roman"/>
                <a:ea typeface="+mj-lt"/>
                <a:cs typeface="+mj-lt"/>
              </a:rPr>
              <a:t> 1899 г. </a:t>
            </a:r>
            <a:r>
              <a:rPr lang="en-US" sz="2000" err="1">
                <a:latin typeface="Times New Roman"/>
                <a:ea typeface="+mj-lt"/>
                <a:cs typeface="+mj-lt"/>
              </a:rPr>
              <a:t>ледокол</a:t>
            </a:r>
            <a:r>
              <a:rPr lang="en-US" sz="2000">
                <a:latin typeface="Times New Roman"/>
                <a:ea typeface="+mj-lt"/>
                <a:cs typeface="+mj-lt"/>
              </a:rPr>
              <a:t> </a:t>
            </a:r>
            <a:r>
              <a:rPr lang="en-US" sz="2000" err="1">
                <a:latin typeface="Times New Roman"/>
                <a:ea typeface="+mj-lt"/>
                <a:cs typeface="+mj-lt"/>
              </a:rPr>
              <a:t>освободил</a:t>
            </a:r>
            <a:r>
              <a:rPr lang="en-US" sz="2000">
                <a:latin typeface="Times New Roman"/>
                <a:ea typeface="+mj-lt"/>
                <a:cs typeface="+mj-lt"/>
              </a:rPr>
              <a:t> </a:t>
            </a:r>
            <a:r>
              <a:rPr lang="en-US" sz="2000" err="1">
                <a:latin typeface="Times New Roman"/>
                <a:ea typeface="+mj-lt"/>
                <a:cs typeface="+mj-lt"/>
              </a:rPr>
              <a:t>затёртые</a:t>
            </a:r>
            <a:r>
              <a:rPr lang="en-US" sz="2000">
                <a:latin typeface="Times New Roman"/>
                <a:ea typeface="+mj-lt"/>
                <a:cs typeface="+mj-lt"/>
              </a:rPr>
              <a:t> </a:t>
            </a:r>
            <a:r>
              <a:rPr lang="en-US" sz="2000" err="1">
                <a:latin typeface="Times New Roman"/>
                <a:ea typeface="+mj-lt"/>
                <a:cs typeface="+mj-lt"/>
              </a:rPr>
              <a:t>льдом</a:t>
            </a:r>
            <a:r>
              <a:rPr lang="en-US" sz="2000">
                <a:latin typeface="Times New Roman"/>
                <a:ea typeface="+mj-lt"/>
                <a:cs typeface="+mj-lt"/>
              </a:rPr>
              <a:t> у </a:t>
            </a:r>
            <a:r>
              <a:rPr lang="en-US" sz="2000" err="1">
                <a:latin typeface="Times New Roman"/>
                <a:ea typeface="+mj-lt"/>
                <a:cs typeface="+mj-lt"/>
              </a:rPr>
              <a:t>Ревеля</a:t>
            </a:r>
            <a:r>
              <a:rPr lang="en-US" sz="2000">
                <a:latin typeface="Times New Roman"/>
                <a:ea typeface="+mj-lt"/>
                <a:cs typeface="+mj-lt"/>
              </a:rPr>
              <a:t> </a:t>
            </a:r>
            <a:r>
              <a:rPr lang="en-US" sz="2000" err="1">
                <a:latin typeface="Times New Roman"/>
                <a:ea typeface="+mj-lt"/>
                <a:cs typeface="+mj-lt"/>
              </a:rPr>
              <a:t>пароходы</a:t>
            </a:r>
            <a:r>
              <a:rPr lang="en-US" sz="2000">
                <a:latin typeface="Times New Roman"/>
                <a:ea typeface="+mj-lt"/>
                <a:cs typeface="+mj-lt"/>
              </a:rPr>
              <a:t>, а </a:t>
            </a:r>
            <a:r>
              <a:rPr lang="en-US" sz="2000" err="1">
                <a:latin typeface="Times New Roman"/>
                <a:ea typeface="+mj-lt"/>
                <a:cs typeface="+mj-lt"/>
              </a:rPr>
              <a:t>летом</a:t>
            </a:r>
            <a:r>
              <a:rPr lang="en-US" sz="2000">
                <a:latin typeface="Times New Roman"/>
                <a:ea typeface="+mj-lt"/>
                <a:cs typeface="+mj-lt"/>
              </a:rPr>
              <a:t> 1899 г. </a:t>
            </a:r>
            <a:r>
              <a:rPr lang="en-US" sz="2000" err="1">
                <a:latin typeface="Times New Roman"/>
                <a:ea typeface="+mj-lt"/>
                <a:cs typeface="+mj-lt"/>
              </a:rPr>
              <a:t>Макаров</a:t>
            </a:r>
            <a:r>
              <a:rPr lang="en-US" sz="2000">
                <a:latin typeface="Times New Roman"/>
                <a:ea typeface="+mj-lt"/>
                <a:cs typeface="+mj-lt"/>
              </a:rPr>
              <a:t> </a:t>
            </a:r>
            <a:r>
              <a:rPr lang="en-US" sz="2000" err="1">
                <a:latin typeface="Times New Roman"/>
                <a:ea typeface="+mj-lt"/>
                <a:cs typeface="+mj-lt"/>
              </a:rPr>
              <a:t>совершил</a:t>
            </a:r>
            <a:r>
              <a:rPr lang="en-US" sz="2000">
                <a:latin typeface="Times New Roman"/>
                <a:ea typeface="+mj-lt"/>
                <a:cs typeface="+mj-lt"/>
              </a:rPr>
              <a:t> </a:t>
            </a:r>
            <a:r>
              <a:rPr lang="en-US" sz="2000" err="1">
                <a:latin typeface="Times New Roman"/>
                <a:ea typeface="+mj-lt"/>
                <a:cs typeface="+mj-lt"/>
              </a:rPr>
              <a:t>на</a:t>
            </a:r>
            <a:r>
              <a:rPr lang="en-US" sz="2000">
                <a:latin typeface="Times New Roman"/>
                <a:ea typeface="+mj-lt"/>
                <a:cs typeface="+mj-lt"/>
              </a:rPr>
              <a:t> «</a:t>
            </a:r>
            <a:r>
              <a:rPr lang="en-US" sz="2000" err="1">
                <a:latin typeface="Times New Roman"/>
                <a:ea typeface="+mj-lt"/>
                <a:cs typeface="+mj-lt"/>
              </a:rPr>
              <a:t>Ермаке</a:t>
            </a:r>
            <a:r>
              <a:rPr lang="en-US" sz="2000">
                <a:latin typeface="Times New Roman"/>
                <a:ea typeface="+mj-lt"/>
                <a:cs typeface="+mj-lt"/>
              </a:rPr>
              <a:t>» </a:t>
            </a:r>
            <a:r>
              <a:rPr lang="en-US" sz="2000" err="1">
                <a:latin typeface="Times New Roman"/>
                <a:ea typeface="+mj-lt"/>
                <a:cs typeface="+mj-lt"/>
              </a:rPr>
              <a:t>поход</a:t>
            </a:r>
            <a:r>
              <a:rPr lang="en-US" sz="2000">
                <a:latin typeface="Times New Roman"/>
                <a:ea typeface="+mj-lt"/>
                <a:cs typeface="+mj-lt"/>
              </a:rPr>
              <a:t> в </a:t>
            </a:r>
            <a:r>
              <a:rPr lang="en-US" sz="2000" err="1">
                <a:latin typeface="Times New Roman"/>
                <a:ea typeface="+mj-lt"/>
                <a:cs typeface="+mj-lt"/>
              </a:rPr>
              <a:t>Арктику</a:t>
            </a:r>
            <a:r>
              <a:rPr lang="en-US" sz="2000">
                <a:latin typeface="Times New Roman"/>
                <a:ea typeface="+mj-lt"/>
                <a:cs typeface="+mj-lt"/>
              </a:rPr>
              <a:t>, </a:t>
            </a:r>
            <a:r>
              <a:rPr lang="en-US" sz="2000" err="1">
                <a:latin typeface="Times New Roman"/>
                <a:ea typeface="+mj-lt"/>
                <a:cs typeface="+mj-lt"/>
              </a:rPr>
              <a:t>достигнув</a:t>
            </a:r>
            <a:r>
              <a:rPr lang="en-US" sz="2000">
                <a:latin typeface="Times New Roman"/>
                <a:ea typeface="+mj-lt"/>
                <a:cs typeface="+mj-lt"/>
              </a:rPr>
              <a:t> 81° 28' </a:t>
            </a:r>
            <a:r>
              <a:rPr lang="en-US" sz="2000" err="1">
                <a:latin typeface="Times New Roman"/>
                <a:ea typeface="+mj-lt"/>
                <a:cs typeface="+mj-lt"/>
              </a:rPr>
              <a:t>северной</a:t>
            </a:r>
            <a:r>
              <a:rPr lang="en-US" sz="2000">
                <a:latin typeface="Times New Roman"/>
                <a:ea typeface="+mj-lt"/>
                <a:cs typeface="+mj-lt"/>
              </a:rPr>
              <a:t> </a:t>
            </a:r>
            <a:r>
              <a:rPr lang="en-US" sz="2000" err="1">
                <a:latin typeface="Times New Roman"/>
                <a:ea typeface="+mj-lt"/>
                <a:cs typeface="+mj-lt"/>
              </a:rPr>
              <a:t>широты</a:t>
            </a:r>
            <a:r>
              <a:rPr lang="en-US" sz="2000">
                <a:latin typeface="Times New Roman"/>
                <a:ea typeface="+mj-lt"/>
                <a:cs typeface="+mj-lt"/>
              </a:rPr>
              <a:t>. </a:t>
            </a:r>
            <a:r>
              <a:rPr lang="en-US" sz="2000" err="1">
                <a:latin typeface="Times New Roman"/>
                <a:ea typeface="+mj-lt"/>
                <a:cs typeface="+mj-lt"/>
              </a:rPr>
              <a:t>Во</a:t>
            </a:r>
            <a:r>
              <a:rPr lang="en-US" sz="2000">
                <a:latin typeface="Times New Roman"/>
                <a:ea typeface="+mj-lt"/>
                <a:cs typeface="+mj-lt"/>
              </a:rPr>
              <a:t> </a:t>
            </a:r>
            <a:r>
              <a:rPr lang="en-US" sz="2000" err="1">
                <a:latin typeface="Times New Roman"/>
                <a:ea typeface="+mj-lt"/>
                <a:cs typeface="+mj-lt"/>
              </a:rPr>
              <a:t>время</a:t>
            </a:r>
            <a:r>
              <a:rPr lang="en-US" sz="2000">
                <a:latin typeface="Times New Roman"/>
                <a:ea typeface="+mj-lt"/>
                <a:cs typeface="+mj-lt"/>
              </a:rPr>
              <a:t> </a:t>
            </a:r>
            <a:r>
              <a:rPr lang="en-US" sz="2000" err="1">
                <a:latin typeface="Times New Roman"/>
                <a:ea typeface="+mj-lt"/>
                <a:cs typeface="+mj-lt"/>
              </a:rPr>
              <a:t>похода</a:t>
            </a:r>
            <a:r>
              <a:rPr lang="en-US" sz="2000">
                <a:latin typeface="Times New Roman"/>
                <a:ea typeface="+mj-lt"/>
                <a:cs typeface="+mj-lt"/>
              </a:rPr>
              <a:t> </a:t>
            </a:r>
            <a:r>
              <a:rPr lang="en-US" sz="2000" err="1">
                <a:latin typeface="Times New Roman"/>
                <a:ea typeface="+mj-lt"/>
                <a:cs typeface="+mj-lt"/>
              </a:rPr>
              <a:t>проводились</a:t>
            </a:r>
            <a:r>
              <a:rPr lang="en-US" sz="2000">
                <a:latin typeface="Times New Roman"/>
                <a:ea typeface="+mj-lt"/>
                <a:cs typeface="+mj-lt"/>
              </a:rPr>
              <a:t> </a:t>
            </a:r>
            <a:r>
              <a:rPr lang="en-US" sz="2000" err="1">
                <a:latin typeface="Times New Roman"/>
                <a:ea typeface="+mj-lt"/>
                <a:cs typeface="+mj-lt"/>
              </a:rPr>
              <a:t>гидрологические</a:t>
            </a:r>
            <a:r>
              <a:rPr lang="en-US" sz="2000">
                <a:latin typeface="Times New Roman"/>
                <a:ea typeface="+mj-lt"/>
                <a:cs typeface="+mj-lt"/>
              </a:rPr>
              <a:t> и </a:t>
            </a:r>
            <a:r>
              <a:rPr lang="en-US" sz="2000" err="1">
                <a:latin typeface="Times New Roman"/>
                <a:ea typeface="+mj-lt"/>
                <a:cs typeface="+mj-lt"/>
              </a:rPr>
              <a:t>метеорологические</a:t>
            </a:r>
            <a:r>
              <a:rPr lang="en-US" sz="2000">
                <a:latin typeface="Times New Roman"/>
                <a:ea typeface="+mj-lt"/>
                <a:cs typeface="+mj-lt"/>
              </a:rPr>
              <a:t> </a:t>
            </a:r>
            <a:r>
              <a:rPr lang="en-US" sz="2000" err="1">
                <a:latin typeface="Times New Roman"/>
                <a:ea typeface="+mj-lt"/>
                <a:cs typeface="+mj-lt"/>
              </a:rPr>
              <a:t>наблюдения</a:t>
            </a:r>
            <a:r>
              <a:rPr lang="en-US" sz="2000">
                <a:latin typeface="Times New Roman"/>
                <a:ea typeface="+mj-lt"/>
                <a:cs typeface="+mj-lt"/>
              </a:rPr>
              <a:t>, а </a:t>
            </a:r>
            <a:r>
              <a:rPr lang="en-US" sz="2000" err="1">
                <a:latin typeface="Times New Roman"/>
                <a:ea typeface="+mj-lt"/>
                <a:cs typeface="+mj-lt"/>
              </a:rPr>
              <a:t>также</a:t>
            </a:r>
            <a:r>
              <a:rPr lang="en-US" sz="2000">
                <a:latin typeface="Times New Roman"/>
                <a:ea typeface="+mj-lt"/>
                <a:cs typeface="+mj-lt"/>
              </a:rPr>
              <a:t> </a:t>
            </a:r>
            <a:r>
              <a:rPr lang="en-US" sz="2000" err="1">
                <a:latin typeface="Times New Roman"/>
                <a:ea typeface="+mj-lt"/>
                <a:cs typeface="+mj-lt"/>
              </a:rPr>
              <a:t>киносъёмка</a:t>
            </a:r>
            <a:r>
              <a:rPr lang="en-US" sz="2000">
                <a:latin typeface="Times New Roman"/>
                <a:ea typeface="+mj-lt"/>
                <a:cs typeface="+mj-lt"/>
              </a:rPr>
              <a:t> </a:t>
            </a:r>
            <a:r>
              <a:rPr lang="en-US" sz="2000" err="1">
                <a:latin typeface="Times New Roman"/>
                <a:ea typeface="+mj-lt"/>
                <a:cs typeface="+mj-lt"/>
              </a:rPr>
              <a:t>льдов</a:t>
            </a:r>
            <a:r>
              <a:rPr lang="en-US" sz="2000">
                <a:latin typeface="Times New Roman"/>
                <a:ea typeface="+mj-lt"/>
                <a:cs typeface="+mj-lt"/>
              </a:rPr>
              <a:t>.</a:t>
            </a:r>
            <a:endParaRPr lang="en-US" sz="2000">
              <a:latin typeface="Times New Roman"/>
              <a:cs typeface="Times New Roman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63551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9E301E5-1206-47D0-9CDF-72583D739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A31FBE-7948-4384-B68A-75DEFDC49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доска&#10;&#10;Автоматически созданное описание">
            <a:extLst>
              <a:ext uri="{FF2B5EF4-FFF2-40B4-BE49-F238E27FC236}">
                <a16:creationId xmlns:a16="http://schemas.microsoft.com/office/drawing/2014/main" id="{45017F7A-D0BC-DF69-EF60-032BE68453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444" r="2" b="38675"/>
          <a:stretch/>
        </p:blipFill>
        <p:spPr>
          <a:xfrm>
            <a:off x="641276" y="643467"/>
            <a:ext cx="4013020" cy="2702558"/>
          </a:xfrm>
          <a:prstGeom prst="rect">
            <a:avLst/>
          </a:prstGeom>
        </p:spPr>
      </p:pic>
      <p:pic>
        <p:nvPicPr>
          <p:cNvPr id="3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9F05D9B-7A00-1200-3B11-AD0B232250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074" b="32988"/>
          <a:stretch/>
        </p:blipFill>
        <p:spPr>
          <a:xfrm>
            <a:off x="643467" y="3509433"/>
            <a:ext cx="4010830" cy="2705099"/>
          </a:xfrm>
          <a:prstGeom prst="rect">
            <a:avLst/>
          </a:prstGeom>
        </p:spPr>
      </p:pic>
      <p:pic>
        <p:nvPicPr>
          <p:cNvPr id="2" name="Рисунок 2" descr="Изображение выглядит как деревянный&#10;&#10;Автоматически созданное описание">
            <a:extLst>
              <a:ext uri="{FF2B5EF4-FFF2-40B4-BE49-F238E27FC236}">
                <a16:creationId xmlns:a16="http://schemas.microsoft.com/office/drawing/2014/main" id="{A46B62C3-052E-5D59-14D3-4A91425EC2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788" r="-1" b="29689"/>
          <a:stretch/>
        </p:blipFill>
        <p:spPr>
          <a:xfrm>
            <a:off x="4812633" y="643467"/>
            <a:ext cx="67359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488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1E7530-396C-45F0-92F4-A885648D16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внутренний, грязный&#10;&#10;Автоматически созданное описание">
            <a:extLst>
              <a:ext uri="{FF2B5EF4-FFF2-40B4-BE49-F238E27FC236}">
                <a16:creationId xmlns:a16="http://schemas.microsoft.com/office/drawing/2014/main" id="{7AF3422D-BCCF-88A2-3F47-138B9A2E44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573" r="1" b="521"/>
          <a:stretch/>
        </p:blipFill>
        <p:spPr>
          <a:xfrm>
            <a:off x="603671" y="-1"/>
            <a:ext cx="11588329" cy="68579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419898" cy="6858000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54AC90-F732-1251-ACEC-09A3525AA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649" y="721805"/>
            <a:ext cx="3874686" cy="2147520"/>
          </a:xfrm>
        </p:spPr>
        <p:txBody>
          <a:bodyPr>
            <a:normAutofit/>
          </a:bodyPr>
          <a:lstStyle/>
          <a:p>
            <a:r>
              <a:rPr lang="ru-RU" b="1">
                <a:solidFill>
                  <a:schemeClr val="bg1"/>
                </a:solidFill>
                <a:latin typeface="Times New Roman"/>
                <a:cs typeface="Calibri Light"/>
              </a:rPr>
              <a:t>Самолет амфибия</a:t>
            </a:r>
            <a:endParaRPr lang="ru-RU" b="1">
              <a:solidFill>
                <a:schemeClr val="bg1"/>
              </a:solidFill>
              <a:latin typeface="Times New Roman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1DE8B58-F373-409E-A253-4380A6609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1188720" y="73152"/>
            <a:chExt cx="1178966" cy="232963"/>
          </a:xfrm>
        </p:grpSpPr>
        <p:sp>
          <p:nvSpPr>
            <p:cNvPr id="16" name="Rectangle 64">
              <a:extLst>
                <a:ext uri="{FF2B5EF4-FFF2-40B4-BE49-F238E27FC236}">
                  <a16:creationId xmlns:a16="http://schemas.microsoft.com/office/drawing/2014/main" id="{F5ACE265-D22D-48CC-99DE-EB81AE922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66">
              <a:extLst>
                <a:ext uri="{FF2B5EF4-FFF2-40B4-BE49-F238E27FC236}">
                  <a16:creationId xmlns:a16="http://schemas.microsoft.com/office/drawing/2014/main" id="{6FE80EEA-F4ED-4436-8861-0BEAAEFE76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64">
              <a:extLst>
                <a:ext uri="{FF2B5EF4-FFF2-40B4-BE49-F238E27FC236}">
                  <a16:creationId xmlns:a16="http://schemas.microsoft.com/office/drawing/2014/main" id="{C3642BC8-86E8-47D0-8846-3E4D49E4B4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6">
              <a:extLst>
                <a:ext uri="{FF2B5EF4-FFF2-40B4-BE49-F238E27FC236}">
                  <a16:creationId xmlns:a16="http://schemas.microsoft.com/office/drawing/2014/main" id="{82D35214-3634-4180-BF0E-45B614516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4">
              <a:extLst>
                <a:ext uri="{FF2B5EF4-FFF2-40B4-BE49-F238E27FC236}">
                  <a16:creationId xmlns:a16="http://schemas.microsoft.com/office/drawing/2014/main" id="{15BE89E6-3D1C-42B5-A950-E72889F8BB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6">
              <a:extLst>
                <a:ext uri="{FF2B5EF4-FFF2-40B4-BE49-F238E27FC236}">
                  <a16:creationId xmlns:a16="http://schemas.microsoft.com/office/drawing/2014/main" id="{473771CC-5097-4E08-9606-24B0BC9A0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4">
              <a:extLst>
                <a:ext uri="{FF2B5EF4-FFF2-40B4-BE49-F238E27FC236}">
                  <a16:creationId xmlns:a16="http://schemas.microsoft.com/office/drawing/2014/main" id="{BE872634-00DA-47BD-880D-5C05FFADC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6">
              <a:extLst>
                <a:ext uri="{FF2B5EF4-FFF2-40B4-BE49-F238E27FC236}">
                  <a16:creationId xmlns:a16="http://schemas.microsoft.com/office/drawing/2014/main" id="{4F151F5C-DE9B-460E-BC51-471F4A8A5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4">
              <a:extLst>
                <a:ext uri="{FF2B5EF4-FFF2-40B4-BE49-F238E27FC236}">
                  <a16:creationId xmlns:a16="http://schemas.microsoft.com/office/drawing/2014/main" id="{34557B8A-4D2F-4D0D-B746-59EA85318C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6">
              <a:extLst>
                <a:ext uri="{FF2B5EF4-FFF2-40B4-BE49-F238E27FC236}">
                  <a16:creationId xmlns:a16="http://schemas.microsoft.com/office/drawing/2014/main" id="{C764CD8E-E409-4E9B-8E87-746DDE36D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4">
              <a:extLst>
                <a:ext uri="{FF2B5EF4-FFF2-40B4-BE49-F238E27FC236}">
                  <a16:creationId xmlns:a16="http://schemas.microsoft.com/office/drawing/2014/main" id="{8E27A01D-2F01-4286-9453-3FBF6E848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6">
              <a:extLst>
                <a:ext uri="{FF2B5EF4-FFF2-40B4-BE49-F238E27FC236}">
                  <a16:creationId xmlns:a16="http://schemas.microsoft.com/office/drawing/2014/main" id="{460487A5-12EB-422E-9588-8FF06FAF73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4">
              <a:extLst>
                <a:ext uri="{FF2B5EF4-FFF2-40B4-BE49-F238E27FC236}">
                  <a16:creationId xmlns:a16="http://schemas.microsoft.com/office/drawing/2014/main" id="{7D522D20-C9F7-4B34-9066-4B43ADAAB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6">
              <a:extLst>
                <a:ext uri="{FF2B5EF4-FFF2-40B4-BE49-F238E27FC236}">
                  <a16:creationId xmlns:a16="http://schemas.microsoft.com/office/drawing/2014/main" id="{97B04F2C-295B-447A-8941-0AD4F55516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4">
              <a:extLst>
                <a:ext uri="{FF2B5EF4-FFF2-40B4-BE49-F238E27FC236}">
                  <a16:creationId xmlns:a16="http://schemas.microsoft.com/office/drawing/2014/main" id="{17D7FF91-B366-4534-B9B4-5710926EE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6">
              <a:extLst>
                <a:ext uri="{FF2B5EF4-FFF2-40B4-BE49-F238E27FC236}">
                  <a16:creationId xmlns:a16="http://schemas.microsoft.com/office/drawing/2014/main" id="{B5B8116C-ADD9-4826-9C37-270377E8F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4">
              <a:extLst>
                <a:ext uri="{FF2B5EF4-FFF2-40B4-BE49-F238E27FC236}">
                  <a16:creationId xmlns:a16="http://schemas.microsoft.com/office/drawing/2014/main" id="{22D01D96-8DB8-40BF-83AC-4CA49EC263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id="{44B584CD-5E60-4B15-847C-B30D15DA1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4">
              <a:extLst>
                <a:ext uri="{FF2B5EF4-FFF2-40B4-BE49-F238E27FC236}">
                  <a16:creationId xmlns:a16="http://schemas.microsoft.com/office/drawing/2014/main" id="{CF2BB7DC-B968-4F0B-9748-BF0E6E297C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6">
              <a:extLst>
                <a:ext uri="{FF2B5EF4-FFF2-40B4-BE49-F238E27FC236}">
                  <a16:creationId xmlns:a16="http://schemas.microsoft.com/office/drawing/2014/main" id="{CF12C159-3F09-4861-9450-ECD5DB310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7ADE38-7A73-C28E-1C40-A6E6AB9D10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6649" y="3379979"/>
            <a:ext cx="3874685" cy="318635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ru-RU" sz="180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С</a:t>
            </a:r>
            <a:r>
              <a:rPr lang="ru-RU" sz="200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амолет-амфибия или амфибия — это летательный аппарат, который может взлетать и садиться как на твердую землю, так и на воду. Обычно это вертолеты с неподвижным крылом, хотя существуют и вертолеты-амфибии.</a:t>
            </a:r>
            <a:endParaRPr lang="ru-RU" sz="2000">
              <a:solidFill>
                <a:schemeClr val="bg1"/>
              </a:solidFill>
              <a:latin typeface="Times New Roman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1453361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Широкоэкранный</PresentationFormat>
  <Slides>19</Slides>
  <Notes>0</Notes>
  <HiddenSlides>0</HiddenSlide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Вопросы к отчету:</vt:lpstr>
      <vt:lpstr>Начало осмотра</vt:lpstr>
      <vt:lpstr>Первые русские мореплаватели</vt:lpstr>
      <vt:lpstr>Первые русские полярники </vt:lpstr>
      <vt:lpstr>Первый в мире Арктический ледокол</vt:lpstr>
      <vt:lpstr>Корпус «Ермака» при длине 93 м имел ширину 21,6 м и был разделён восьмью водонепроницаемыми переборками на девять отсеков. Корабль имел наклонный форштевень, что позволяло ему проламывать лёд тяжестью корпуса. «Ермак» стал первым в мире ледоколом, способным ходить в тяжёлых льдах.Уже в апреле 1899 г. ледокол освободил затёртые льдом у Ревеля пароходы, а летом 1899 г. Макаров совершил на «Ермаке» поход в Арктику, достигнув 81° 28' северной широты. Во время похода проводились гидрологические и метеорологические наблюдения, а также киносъёмка льдов.</vt:lpstr>
      <vt:lpstr>Презентация PowerPoint</vt:lpstr>
      <vt:lpstr>Самолет амфибия</vt:lpstr>
      <vt:lpstr>Презентация PowerPoint</vt:lpstr>
      <vt:lpstr>Первая воздушная высокоширотная экспедиция</vt:lpstr>
      <vt:lpstr>Презентация PowerPoint</vt:lpstr>
      <vt:lpstr>Одежда,бытовые вещи полярников,научные приборы</vt:lpstr>
      <vt:lpstr>Презентация PowerPoint</vt:lpstr>
      <vt:lpstr>Презентация PowerPoint</vt:lpstr>
      <vt:lpstr>"Полярное" сияние</vt:lpstr>
      <vt:lpstr>Макет исследовательской станции и "полярного сияния"</vt:lpstr>
      <vt:lpstr>Презентация PowerPoint</vt:lpstr>
      <vt:lpstr>Над проектом работали: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/>
  <cp:lastModifiedBy>Никита Дубец</cp:lastModifiedBy>
  <cp:revision>2</cp:revision>
  <dcterms:created xsi:type="dcterms:W3CDTF">2023-02-19T16:18:41Z</dcterms:created>
  <dcterms:modified xsi:type="dcterms:W3CDTF">2023-02-27T10:11:36Z</dcterms:modified>
</cp:coreProperties>
</file>