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01D"/>
    <a:srgbClr val="FFFFFF"/>
    <a:srgbClr val="1B4BDD"/>
    <a:srgbClr val="3CB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2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34DB1BE-A6EC-49C2-BBC2-42CD898F27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26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48ECC2-C8DD-43EF-BEE2-676DC2BC3243}" type="slidenum">
              <a:rPr lang="en-US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5EB7FBD-D8AC-4FDA-96EF-E55B23C8B6CC}" type="slidenum">
              <a:rPr lang="en-US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F77074C-A3F3-4141-A4B8-FDEFDE87235B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37CF9F9-0C6A-428A-A165-6AEE6AC1763D}" type="slidenum">
              <a:rPr lang="en-US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DB4368-F462-4534-9676-1FC9A42A3594}" type="slidenum">
              <a:rPr lang="en-US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4408CFD-3AB1-4810-A4D2-EE2B6F1DA1D8}" type="slidenum">
              <a:rPr lang="en-US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EFC9405-347F-444F-9D47-85A2D4B447B0}" type="slidenum">
              <a:rPr lang="en-US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FF41CB8-9339-4F43-9624-936094220F3F}" type="slidenum">
              <a:rPr lang="en-US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5E06A28-4E94-4925-A1B5-6A49B33CEFF3}" type="slidenum">
              <a:rPr lang="en-US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AE8F276-5E8F-4DA7-BB12-CD178EE18F99}" type="slidenum">
              <a:rPr lang="en-US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0C55E8C-7CFD-4B19-BC03-1DFFFB56B38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2/21/2023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9843ECD-11FE-4CA7-8ACF-E27E776574B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2566A4F-2F71-4E5A-8458-8DE7442C652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2/21/2023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6C3390E-7C98-4495-A4A9-3FA40DFCBC7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1843DD">
                  <a:alpha val="65000"/>
                </a:srgbClr>
              </a:gs>
              <a:gs pos="100000">
                <a:srgbClr val="3CBC83">
                  <a:alpha val="50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695160" y="1418400"/>
            <a:ext cx="10600920" cy="310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0" strike="noStrike" spc="-1">
                <a:solidFill>
                  <a:srgbClr val="FFFFFF"/>
                </a:solidFill>
                <a:latin typeface="Raleway Black"/>
              </a:rPr>
              <a:t>День российской науки – </a:t>
            </a:r>
            <a:r>
              <a:rPr lang="en-US" sz="6600" b="0" strike="noStrike" spc="-1">
                <a:solidFill>
                  <a:srgbClr val="EB701D"/>
                </a:solidFill>
                <a:latin typeface="Raleway Black"/>
              </a:rPr>
              <a:t>раздел медицина</a:t>
            </a:r>
            <a:endParaRPr lang="en-US" sz="66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95160" y="5585400"/>
            <a:ext cx="101041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Презентацию подготовили студентки 1 курса 193 группы Шумская Дарья, Морозова Инесса, Шумилова Софья, Антонова Анна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C83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75400" y="0"/>
            <a:ext cx="460116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Montserrat"/>
              </a:rPr>
              <a:t>Открытие и внедрение наркоза в России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94" name="Рисунок 3"/>
          <p:cNvPicPr/>
          <p:nvPr/>
        </p:nvPicPr>
        <p:blipFill>
          <a:blip r:embed="rId3"/>
          <a:stretch/>
        </p:blipFill>
        <p:spPr>
          <a:xfrm>
            <a:off x="-8195760" y="1967400"/>
            <a:ext cx="3204360" cy="4766400"/>
          </a:xfrm>
          <a:prstGeom prst="rect">
            <a:avLst/>
          </a:prstGeom>
          <a:ln>
            <a:noFill/>
          </a:ln>
          <a:effectLst>
            <a:outerShdw blurRad="3683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95" name="CustomShape 2"/>
          <p:cNvSpPr/>
          <p:nvPr/>
        </p:nvSpPr>
        <p:spPr>
          <a:xfrm>
            <a:off x="4614480" y="-2160720"/>
            <a:ext cx="10834920" cy="11068200"/>
          </a:xfrm>
          <a:prstGeom prst="ellipse">
            <a:avLst/>
          </a:prstGeom>
          <a:solidFill>
            <a:srgbClr val="1843DD">
              <a:alpha val="37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Рисунок 5"/>
          <p:cNvPicPr/>
          <p:nvPr/>
        </p:nvPicPr>
        <p:blipFill>
          <a:blip r:embed="rId4"/>
          <a:stretch/>
        </p:blipFill>
        <p:spPr>
          <a:xfrm>
            <a:off x="5673600" y="1691280"/>
            <a:ext cx="3777840" cy="3095640"/>
          </a:xfrm>
          <a:prstGeom prst="rect">
            <a:avLst/>
          </a:prstGeom>
          <a:ln>
            <a:noFill/>
          </a:ln>
          <a:effectLst>
            <a:outerShdw blurRad="5207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7" name="Рисунок 9"/>
          <p:cNvPicPr/>
          <p:nvPr/>
        </p:nvPicPr>
        <p:blipFill>
          <a:blip r:embed="rId5"/>
          <a:stretch/>
        </p:blipFill>
        <p:spPr>
          <a:xfrm flipH="1">
            <a:off x="7851240" y="990720"/>
            <a:ext cx="4418640" cy="6000840"/>
          </a:xfrm>
          <a:prstGeom prst="rect">
            <a:avLst/>
          </a:prstGeom>
          <a:ln>
            <a:noFill/>
          </a:ln>
          <a:effectLst>
            <a:outerShdw blurRad="254000" sx="106000" sy="106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98" name="CustomShape 3"/>
          <p:cNvSpPr/>
          <p:nvPr/>
        </p:nvSpPr>
        <p:spPr>
          <a:xfrm>
            <a:off x="6275520" y="399960"/>
            <a:ext cx="5916240" cy="782640"/>
          </a:xfrm>
          <a:prstGeom prst="rect">
            <a:avLst/>
          </a:prstGeom>
          <a:solidFill>
            <a:srgbClr val="3CBC83"/>
          </a:solidFill>
          <a:ln>
            <a:noFill/>
          </a:ln>
          <a:effectLst>
            <a:outerShdw blurRad="203200" sx="104000" sy="104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6436800" y="560880"/>
            <a:ext cx="7091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Николай Иванович Пирогов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17997480" y="2649240"/>
            <a:ext cx="2036880" cy="562320"/>
          </a:xfrm>
          <a:prstGeom prst="roundRect">
            <a:avLst>
              <a:gd name="adj" fmla="val 0"/>
            </a:avLst>
          </a:prstGeom>
          <a:solidFill>
            <a:srgbClr val="1843D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1921-1992гг.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5950800" y="5098320"/>
            <a:ext cx="6278760" cy="1421640"/>
          </a:xfrm>
          <a:prstGeom prst="rect">
            <a:avLst/>
          </a:prstGeom>
          <a:solidFill>
            <a:srgbClr val="3CBC83"/>
          </a:solidFill>
          <a:ln>
            <a:noFill/>
          </a:ln>
          <a:effectLst>
            <a:outerShdw blurRad="203200" sx="104000" sy="104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7"/>
          <p:cNvSpPr/>
          <p:nvPr/>
        </p:nvSpPr>
        <p:spPr>
          <a:xfrm>
            <a:off x="5950800" y="5196960"/>
            <a:ext cx="62787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Хирург, анатом, педагог, профессор, создатель первого атласа топографической анатомии, основоположник русской военно-полевой хирургии.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-6132960" y="7268400"/>
            <a:ext cx="46292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Летом 1847 года Н.И. Пирогов впервые применил эфирный наркоз в военно-полевой хирургической практике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4" name="Line 9"/>
          <p:cNvSpPr/>
          <p:nvPr/>
        </p:nvSpPr>
        <p:spPr>
          <a:xfrm>
            <a:off x="334800" y="5246280"/>
            <a:ext cx="360" cy="136980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5" name="Рисунок 2"/>
          <p:cNvPicPr/>
          <p:nvPr/>
        </p:nvPicPr>
        <p:blipFill>
          <a:blip r:embed="rId6"/>
          <a:stretch/>
        </p:blipFill>
        <p:spPr>
          <a:xfrm>
            <a:off x="784080" y="2384280"/>
            <a:ext cx="2779560" cy="2812320"/>
          </a:xfrm>
          <a:prstGeom prst="rect">
            <a:avLst/>
          </a:prstGeom>
          <a:ln>
            <a:noFill/>
          </a:ln>
          <a:effectLst>
            <a:outerShdw blurRad="101600" sx="106000" sy="106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06" name="CustomShape 10"/>
          <p:cNvSpPr/>
          <p:nvPr/>
        </p:nvSpPr>
        <p:spPr>
          <a:xfrm>
            <a:off x="447480" y="5146560"/>
            <a:ext cx="550332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искусственно вызванное обратимое состояние торможения центральной нервной системы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7" name="CustomShape 11"/>
          <p:cNvSpPr/>
          <p:nvPr/>
        </p:nvSpPr>
        <p:spPr>
          <a:xfrm>
            <a:off x="2740320" y="2044080"/>
            <a:ext cx="2644920" cy="1471680"/>
          </a:xfrm>
          <a:prstGeom prst="roundRect">
            <a:avLst>
              <a:gd name="adj" fmla="val 0"/>
            </a:avLst>
          </a:prstGeom>
          <a:solidFill>
            <a:srgbClr val="1843D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2"/>
          <p:cNvSpPr/>
          <p:nvPr/>
        </p:nvSpPr>
        <p:spPr>
          <a:xfrm>
            <a:off x="2715120" y="2068920"/>
            <a:ext cx="27795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Эфир для наркоза представляет собой диэтиловый эфир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09" name="CustomShape 13"/>
          <p:cNvSpPr/>
          <p:nvPr/>
        </p:nvSpPr>
        <p:spPr>
          <a:xfrm>
            <a:off x="8588880" y="1150560"/>
            <a:ext cx="1892880" cy="423360"/>
          </a:xfrm>
          <a:prstGeom prst="roundRect">
            <a:avLst>
              <a:gd name="adj" fmla="val 0"/>
            </a:avLst>
          </a:prstGeom>
          <a:solidFill>
            <a:srgbClr val="1843D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1810-1881гг.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13"/>
          <p:cNvPicPr/>
          <p:nvPr/>
        </p:nvPicPr>
        <p:blipFill>
          <a:blip r:embed="rId3"/>
          <a:stretch/>
        </p:blipFill>
        <p:spPr>
          <a:xfrm>
            <a:off x="2651400" y="912600"/>
            <a:ext cx="3777840" cy="2516040"/>
          </a:xfrm>
          <a:prstGeom prst="rect">
            <a:avLst/>
          </a:prstGeom>
          <a:ln>
            <a:noFill/>
          </a:ln>
          <a:effectLst>
            <a:outerShdw blurRad="5207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11" name="CustomShape 1"/>
          <p:cNvSpPr/>
          <p:nvPr/>
        </p:nvSpPr>
        <p:spPr>
          <a:xfrm>
            <a:off x="334800" y="66960"/>
            <a:ext cx="339228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EB701D"/>
                </a:solidFill>
                <a:latin typeface="Raleway Black"/>
                <a:ea typeface="Roboto Black"/>
              </a:rPr>
              <a:t>Открытие</a:t>
            </a:r>
            <a:r>
              <a:rPr lang="en-US" sz="4000" b="0" strike="noStrike" spc="-1">
                <a:solidFill>
                  <a:srgbClr val="000000"/>
                </a:solidFill>
                <a:latin typeface="Montserrat"/>
                <a:ea typeface="Roboto Black"/>
              </a:rPr>
              <a:t> и внедрение наркоза в России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12" name="Рисунок 3"/>
          <p:cNvPicPr/>
          <p:nvPr/>
        </p:nvPicPr>
        <p:blipFill>
          <a:blip r:embed="rId4"/>
          <a:stretch/>
        </p:blipFill>
        <p:spPr>
          <a:xfrm>
            <a:off x="40320" y="2358360"/>
            <a:ext cx="4499280" cy="4499280"/>
          </a:xfrm>
          <a:prstGeom prst="rect">
            <a:avLst/>
          </a:prstGeom>
          <a:ln>
            <a:noFill/>
          </a:ln>
          <a:effectLst>
            <a:outerShdw blurRad="2540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13" name="CustomShape 2"/>
          <p:cNvSpPr/>
          <p:nvPr/>
        </p:nvSpPr>
        <p:spPr>
          <a:xfrm>
            <a:off x="0" y="5641560"/>
            <a:ext cx="6275160" cy="66564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334440" y="5641560"/>
            <a:ext cx="67640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Прибор для ингаляции паров эфира, разработанный Пироговым Н.И. 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15" name="Рисунок 12"/>
          <p:cNvPicPr/>
          <p:nvPr/>
        </p:nvPicPr>
        <p:blipFill>
          <a:blip r:embed="rId5"/>
          <a:stretch/>
        </p:blipFill>
        <p:spPr>
          <a:xfrm>
            <a:off x="3927240" y="3626280"/>
            <a:ext cx="2599920" cy="181764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6856560" y="5132160"/>
            <a:ext cx="52020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Пирогов впервые сконструировал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наркозную маску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(близкую к современной)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6856560" y="136080"/>
            <a:ext cx="46292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В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 1847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году Пироговым была предпринята попытка воспроизвести наркоз путем введения эфирно-масляной смеси в прямую кишку.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6856560" y="2419200"/>
            <a:ext cx="52020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Стал широко применять действие </a:t>
            </a: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эфирного наркоза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, как обезболивающего средства в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военно-хирургической практике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и провел множество успешных операций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9" name="Line 7"/>
          <p:cNvSpPr/>
          <p:nvPr/>
        </p:nvSpPr>
        <p:spPr>
          <a:xfrm>
            <a:off x="6676920" y="235080"/>
            <a:ext cx="360" cy="638748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489920" y="-1877400"/>
            <a:ext cx="10555560" cy="11066400"/>
          </a:xfrm>
          <a:prstGeom prst="ellipse">
            <a:avLst/>
          </a:prstGeom>
          <a:solidFill>
            <a:srgbClr val="EB701D">
              <a:alpha val="60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1" name="Рисунок 37"/>
          <p:cNvPicPr/>
          <p:nvPr/>
        </p:nvPicPr>
        <p:blipFill>
          <a:blip r:embed="rId2"/>
          <a:stretch/>
        </p:blipFill>
        <p:spPr>
          <a:xfrm>
            <a:off x="6439080" y="1589580"/>
            <a:ext cx="3036240" cy="2991240"/>
          </a:xfrm>
          <a:prstGeom prst="rect">
            <a:avLst/>
          </a:prstGeom>
          <a:ln w="57240">
            <a:solidFill>
              <a:schemeClr val="bg1">
                <a:lumMod val="95000"/>
              </a:schemeClr>
            </a:solidFill>
            <a:round/>
          </a:ln>
        </p:spPr>
      </p:pic>
      <p:sp>
        <p:nvSpPr>
          <p:cNvPr id="222" name="CustomShape 2"/>
          <p:cNvSpPr/>
          <p:nvPr/>
        </p:nvSpPr>
        <p:spPr>
          <a:xfrm>
            <a:off x="248040" y="323280"/>
            <a:ext cx="339228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Montserrat"/>
              </a:rPr>
              <a:t>История создания инсулина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223" name="Рисунок 5"/>
          <p:cNvPicPr/>
          <p:nvPr/>
        </p:nvPicPr>
        <p:blipFill>
          <a:blip r:embed="rId3"/>
          <a:stretch/>
        </p:blipFill>
        <p:spPr>
          <a:xfrm>
            <a:off x="5132520" y="4339800"/>
            <a:ext cx="790920" cy="2358000"/>
          </a:xfrm>
          <a:prstGeom prst="rect">
            <a:avLst/>
          </a:prstGeom>
          <a:ln>
            <a:noFill/>
          </a:ln>
          <a:effectLst>
            <a:outerShdw blurRad="419100" sx="105000" sy="105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24" name="Рисунок 9"/>
          <p:cNvPicPr/>
          <p:nvPr/>
        </p:nvPicPr>
        <p:blipFill>
          <a:blip r:embed="rId4"/>
          <a:stretch/>
        </p:blipFill>
        <p:spPr>
          <a:xfrm>
            <a:off x="7943760" y="1011600"/>
            <a:ext cx="4247640" cy="5846040"/>
          </a:xfrm>
          <a:prstGeom prst="rect">
            <a:avLst/>
          </a:prstGeom>
          <a:ln>
            <a:noFill/>
          </a:ln>
          <a:effectLst>
            <a:outerShdw blurRad="317500" sx="107000" sy="107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25" name="CustomShape 3"/>
          <p:cNvSpPr/>
          <p:nvPr/>
        </p:nvSpPr>
        <p:spPr>
          <a:xfrm>
            <a:off x="6275520" y="5446080"/>
            <a:ext cx="5916240" cy="116100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>
            <a:off x="6275520" y="610920"/>
            <a:ext cx="5916240" cy="80028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5"/>
          <p:cNvSpPr/>
          <p:nvPr/>
        </p:nvSpPr>
        <p:spPr>
          <a:xfrm>
            <a:off x="8340840" y="1411920"/>
            <a:ext cx="2242080" cy="52272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54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1876-1919 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6275520" y="5518800"/>
            <a:ext cx="591624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Русский учёный-физиолог, патолог, известный своим вкладом в изобретение лекарства от сахарного диабета инсулина.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29" name="CustomShape 7"/>
          <p:cNvSpPr/>
          <p:nvPr/>
        </p:nvSpPr>
        <p:spPr>
          <a:xfrm>
            <a:off x="6387480" y="758520"/>
            <a:ext cx="5691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Леонид Васильевич Соболев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0" name="CustomShape 8"/>
          <p:cNvSpPr/>
          <p:nvPr/>
        </p:nvSpPr>
        <p:spPr>
          <a:xfrm>
            <a:off x="424440" y="4864680"/>
            <a:ext cx="46652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гормон белковой природы, образуется в бета-клетках островков Лангерганса поджелудочной железы.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1" name="Line 9"/>
          <p:cNvSpPr/>
          <p:nvPr/>
        </p:nvSpPr>
        <p:spPr>
          <a:xfrm>
            <a:off x="351000" y="4988880"/>
            <a:ext cx="360" cy="129564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30"/>
          <p:cNvPicPr/>
          <p:nvPr/>
        </p:nvPicPr>
        <p:blipFill>
          <a:blip r:embed="rId5"/>
          <a:stretch/>
        </p:blipFill>
        <p:spPr>
          <a:xfrm>
            <a:off x="327960" y="1964520"/>
            <a:ext cx="2837880" cy="2900160"/>
          </a:xfrm>
          <a:prstGeom prst="rect">
            <a:avLst/>
          </a:prstGeom>
          <a:ln>
            <a:noFill/>
          </a:ln>
          <a:effectLst>
            <a:outerShdw blurRad="3937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33" name="CustomShape 10"/>
          <p:cNvSpPr/>
          <p:nvPr/>
        </p:nvSpPr>
        <p:spPr>
          <a:xfrm>
            <a:off x="3404520" y="2635920"/>
            <a:ext cx="2644920" cy="1415160"/>
          </a:xfrm>
          <a:prstGeom prst="roundRect">
            <a:avLst>
              <a:gd name="adj" fmla="val 0"/>
            </a:avLst>
          </a:prstGeom>
          <a:solidFill>
            <a:srgbClr val="EB701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11"/>
          <p:cNvSpPr/>
          <p:nvPr/>
        </p:nvSpPr>
        <p:spPr>
          <a:xfrm>
            <a:off x="3473280" y="2704680"/>
            <a:ext cx="25495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Синтезируется в клетках поджелудочной железы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72880" y="196920"/>
            <a:ext cx="33922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Montserrat"/>
              </a:rPr>
              <a:t>История создания инсулина.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701D"/>
                </a:solidFill>
                <a:latin typeface="Raleway Black"/>
              </a:rPr>
              <a:t>Открытие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52520" y="2495160"/>
            <a:ext cx="582264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В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1900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году Л.В. Соболев доказал, что островки Лангерганса поджелудочной железы являются местом образования вещества, регулирующего углеводный обмен в организме 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37" name="Рисунок 7"/>
          <p:cNvPicPr/>
          <p:nvPr/>
        </p:nvPicPr>
        <p:blipFill>
          <a:blip r:embed="rId3"/>
          <a:stretch/>
        </p:blipFill>
        <p:spPr>
          <a:xfrm>
            <a:off x="6275520" y="180000"/>
            <a:ext cx="5284440" cy="324864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6275520" y="2800440"/>
            <a:ext cx="5581440" cy="47268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6275520" y="2779560"/>
            <a:ext cx="558144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Л.В. Соболев со слушателями академии</a:t>
            </a: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6275520" y="3685320"/>
            <a:ext cx="576432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В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1901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году в возрасте 25 лет он защитил диссертацию «К морфологии поджелудочной железы при перевязке ее протока, при диабете и некоторых других условиях»</a:t>
            </a: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и именно в ней описал свои открытия.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452520" y="4793400"/>
            <a:ext cx="58226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И.П. Павлов помог  Соболеву с его исследованиями, предоставив свою лабораторию для проведения опытов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8496360" y="1249560"/>
            <a:ext cx="943200" cy="929160"/>
          </a:xfrm>
          <a:prstGeom prst="ellipse">
            <a:avLst/>
          </a:prstGeom>
          <a:noFill/>
          <a:ln w="28440">
            <a:solidFill>
              <a:srgbClr val="EB7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8"/>
          <p:cNvSpPr/>
          <p:nvPr/>
        </p:nvSpPr>
        <p:spPr>
          <a:xfrm flipH="1">
            <a:off x="7503840" y="2043000"/>
            <a:ext cx="1130400" cy="80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EB701D"/>
            </a:solidFill>
            <a:tailEnd type="triangle" w="med" len="med"/>
          </a:ln>
          <a:effectLst>
            <a:outerShdw blurRad="76200" sx="102000" sy="102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Line 9"/>
          <p:cNvSpPr/>
          <p:nvPr/>
        </p:nvSpPr>
        <p:spPr>
          <a:xfrm>
            <a:off x="317160" y="2625480"/>
            <a:ext cx="17640" cy="201168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Line 10"/>
          <p:cNvSpPr/>
          <p:nvPr/>
        </p:nvSpPr>
        <p:spPr>
          <a:xfrm>
            <a:off x="353880" y="4930200"/>
            <a:ext cx="360" cy="129564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Рисунок 20"/>
          <p:cNvPicPr/>
          <p:nvPr/>
        </p:nvPicPr>
        <p:blipFill>
          <a:blip r:embed="rId3"/>
          <a:srcRect l="-4874" t="-5627" b="-6842"/>
          <a:stretch/>
        </p:blipFill>
        <p:spPr>
          <a:xfrm>
            <a:off x="1357200" y="1010520"/>
            <a:ext cx="8454960" cy="5348880"/>
          </a:xfrm>
          <a:prstGeom prst="rect">
            <a:avLst/>
          </a:prstGeom>
          <a:ln>
            <a:noFill/>
          </a:ln>
          <a:effectLst>
            <a:outerShdw blurRad="673100" sx="105000" sy="105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47" name="CustomShape 1"/>
          <p:cNvSpPr/>
          <p:nvPr/>
        </p:nvSpPr>
        <p:spPr>
          <a:xfrm>
            <a:off x="7862040" y="2498040"/>
            <a:ext cx="4329720" cy="51156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248040" y="323280"/>
            <a:ext cx="339228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Montserrat"/>
              </a:rPr>
              <a:t>История создания инсулина.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-1951200" y="7209000"/>
            <a:ext cx="119538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Соболев показал, что если проток, через который пищеварительный фермент направляется в 12-перстную кишку перевязать, то ее пищеварительная функция ослабевает или прекращается. Но при этом островковый аппарат остается целым и продолжает секретировать «фактор Х» – то есть инсулин. Из такой железы уже можно выделить необходимый гормон.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50" name="Рисунок 9"/>
          <p:cNvPicPr/>
          <p:nvPr/>
        </p:nvPicPr>
        <p:blipFill>
          <a:blip r:embed="rId4"/>
          <a:stretch/>
        </p:blipFill>
        <p:spPr>
          <a:xfrm>
            <a:off x="6844680" y="3633480"/>
            <a:ext cx="2467440" cy="2430720"/>
          </a:xfrm>
          <a:prstGeom prst="rect">
            <a:avLst/>
          </a:prstGeom>
          <a:ln w="57240">
            <a:solidFill>
              <a:schemeClr val="bg1">
                <a:lumMod val="95000"/>
              </a:schemeClr>
            </a:solidFill>
            <a:round/>
          </a:ln>
          <a:effectLst>
            <a:outerShdw blurRad="2794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51" name="Рисунок 8"/>
          <p:cNvPicPr/>
          <p:nvPr/>
        </p:nvPicPr>
        <p:blipFill>
          <a:blip r:embed="rId5"/>
          <a:stretch/>
        </p:blipFill>
        <p:spPr>
          <a:xfrm rot="5400000" flipH="1">
            <a:off x="9253440" y="-136440"/>
            <a:ext cx="2707200" cy="2795040"/>
          </a:xfrm>
          <a:prstGeom prst="rect">
            <a:avLst/>
          </a:prstGeom>
          <a:ln>
            <a:noFill/>
          </a:ln>
          <a:effectLst>
            <a:glow>
              <a:schemeClr val="bg1">
                <a:lumMod val="95000"/>
              </a:schemeClr>
            </a:glow>
            <a:outerShdw blurRad="241300" sx="102000" sy="102000" algn="ctr" rotWithShape="0">
              <a:srgbClr val="000000">
                <a:alpha val="77000"/>
              </a:srgbClr>
            </a:outerShdw>
          </a:effectLst>
        </p:spPr>
      </p:pic>
      <p:sp>
        <p:nvSpPr>
          <p:cNvPr id="252" name="CustomShape 4"/>
          <p:cNvSpPr/>
          <p:nvPr/>
        </p:nvSpPr>
        <p:spPr>
          <a:xfrm flipH="1" flipV="1">
            <a:off x="7861320" y="4829040"/>
            <a:ext cx="1791720" cy="101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bg1">
                <a:lumMod val="95000"/>
              </a:schemeClr>
            </a:solidFill>
            <a:tailEnd type="triangle" w="med" len="med"/>
          </a:ln>
          <a:effectLst>
            <a:outerShdw blurRad="152400" sx="102000" sy="102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5"/>
          <p:cNvSpPr/>
          <p:nvPr/>
        </p:nvSpPr>
        <p:spPr>
          <a:xfrm>
            <a:off x="9654120" y="5737320"/>
            <a:ext cx="17463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Бета-клетки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7827480" y="2529000"/>
            <a:ext cx="417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Островок Лангерганса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B4BDD"/>
            </a:gs>
            <a:gs pos="100000">
              <a:srgbClr val="3CBC8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517360" y="-2187720"/>
            <a:ext cx="10438200" cy="10972440"/>
          </a:xfrm>
          <a:prstGeom prst="ellipse">
            <a:avLst/>
          </a:prstGeom>
          <a:solidFill>
            <a:srgbClr val="EB701D">
              <a:alpha val="61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6" name="Рисунок 15"/>
          <p:cNvPicPr/>
          <p:nvPr/>
        </p:nvPicPr>
        <p:blipFill>
          <a:blip r:embed="rId3"/>
          <a:stretch/>
        </p:blipFill>
        <p:spPr>
          <a:xfrm>
            <a:off x="6343920" y="1624680"/>
            <a:ext cx="3328200" cy="344700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334800" y="89640"/>
            <a:ext cx="33922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Montserrat"/>
              </a:rPr>
              <a:t>Метод Короткова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58" name="Рисунок 9"/>
          <p:cNvPicPr/>
          <p:nvPr/>
        </p:nvPicPr>
        <p:blipFill>
          <a:blip r:embed="rId4"/>
          <a:stretch/>
        </p:blipFill>
        <p:spPr>
          <a:xfrm flipH="1">
            <a:off x="8501760" y="581400"/>
            <a:ext cx="3690360" cy="6316560"/>
          </a:xfrm>
          <a:prstGeom prst="rect">
            <a:avLst/>
          </a:prstGeom>
          <a:ln>
            <a:noFill/>
          </a:ln>
          <a:effectLst>
            <a:outerShdw blurRad="635000" sx="106000" sy="106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59" name="CustomShape 3"/>
          <p:cNvSpPr/>
          <p:nvPr/>
        </p:nvSpPr>
        <p:spPr>
          <a:xfrm>
            <a:off x="6125400" y="5445000"/>
            <a:ext cx="5916240" cy="1171800"/>
          </a:xfrm>
          <a:prstGeom prst="rect">
            <a:avLst/>
          </a:prstGeom>
          <a:gradFill rotWithShape="0">
            <a:gsLst>
              <a:gs pos="0">
                <a:srgbClr val="1843DD"/>
              </a:gs>
              <a:gs pos="100000">
                <a:srgbClr val="3CBC83"/>
              </a:gs>
            </a:gsLst>
            <a:lin ang="0"/>
          </a:gradFill>
          <a:ln>
            <a:noFill/>
          </a:ln>
          <a:effectLst>
            <a:outerShdw blurRad="4699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Российский хирург, пионер современной сосудистой хирургии.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6275520" y="652680"/>
            <a:ext cx="5916240" cy="760320"/>
          </a:xfrm>
          <a:prstGeom prst="rect">
            <a:avLst/>
          </a:prstGeom>
          <a:gradFill rotWithShape="0">
            <a:gsLst>
              <a:gs pos="0">
                <a:srgbClr val="1843DD"/>
              </a:gs>
              <a:gs pos="100000">
                <a:srgbClr val="3CBC83"/>
              </a:gs>
            </a:gsLst>
            <a:lin ang="0"/>
          </a:gradFill>
          <a:ln>
            <a:noFill/>
          </a:ln>
          <a:effectLst>
            <a:outerShdw blurRad="4699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Николай Сергеевич Коротков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61" name="Рисунок 6"/>
          <p:cNvPicPr/>
          <p:nvPr/>
        </p:nvPicPr>
        <p:blipFill>
          <a:blip r:embed="rId5"/>
          <a:stretch/>
        </p:blipFill>
        <p:spPr>
          <a:xfrm>
            <a:off x="794520" y="1183320"/>
            <a:ext cx="4343400" cy="4119480"/>
          </a:xfrm>
          <a:prstGeom prst="rect">
            <a:avLst/>
          </a:prstGeom>
          <a:ln>
            <a:noFill/>
          </a:ln>
          <a:effectLst>
            <a:outerShdw blurRad="279400" sx="104000" sy="104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62" name="CustomShape 5"/>
          <p:cNvSpPr/>
          <p:nvPr/>
        </p:nvSpPr>
        <p:spPr>
          <a:xfrm>
            <a:off x="3144600" y="1584360"/>
            <a:ext cx="2911320" cy="1807920"/>
          </a:xfrm>
          <a:prstGeom prst="roundRect">
            <a:avLst>
              <a:gd name="adj" fmla="val 0"/>
            </a:avLst>
          </a:prstGeom>
          <a:solidFill>
            <a:srgbClr val="EB701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6"/>
          <p:cNvSpPr/>
          <p:nvPr/>
        </p:nvSpPr>
        <p:spPr>
          <a:xfrm>
            <a:off x="8685720" y="1413000"/>
            <a:ext cx="2114280" cy="372240"/>
          </a:xfrm>
          <a:prstGeom prst="roundRect">
            <a:avLst>
              <a:gd name="adj" fmla="val 0"/>
            </a:avLst>
          </a:prstGeom>
          <a:solidFill>
            <a:srgbClr val="EB701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1874-1920 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794520" y="5473800"/>
            <a:ext cx="4745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звуковой метод измерения артериального давления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5" name="Line 8"/>
          <p:cNvSpPr/>
          <p:nvPr/>
        </p:nvSpPr>
        <p:spPr>
          <a:xfrm flipH="1">
            <a:off x="753120" y="5473800"/>
            <a:ext cx="18360" cy="83088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9"/>
          <p:cNvSpPr/>
          <p:nvPr/>
        </p:nvSpPr>
        <p:spPr>
          <a:xfrm>
            <a:off x="3223080" y="1618200"/>
            <a:ext cx="273636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Для измерения артериального давления использовался ручной тонометр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34800" y="154440"/>
            <a:ext cx="3392280" cy="31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Метод Короткова.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EB701D"/>
                </a:solidFill>
                <a:latin typeface="Raleway Black"/>
              </a:rPr>
              <a:t>История создания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  <p:pic>
        <p:nvPicPr>
          <p:cNvPr id="268" name="Рисунок 7"/>
          <p:cNvPicPr/>
          <p:nvPr/>
        </p:nvPicPr>
        <p:blipFill>
          <a:blip r:embed="rId3"/>
          <a:stretch/>
        </p:blipFill>
        <p:spPr>
          <a:xfrm>
            <a:off x="2703240" y="368280"/>
            <a:ext cx="3766680" cy="2608200"/>
          </a:xfrm>
          <a:prstGeom prst="rect">
            <a:avLst/>
          </a:prstGeom>
          <a:ln>
            <a:noFill/>
          </a:ln>
          <a:effectLst>
            <a:outerShdw blurRad="241300" sx="105000" sy="105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69" name="CustomShape 2"/>
          <p:cNvSpPr/>
          <p:nvPr/>
        </p:nvSpPr>
        <p:spPr>
          <a:xfrm>
            <a:off x="334800" y="3392640"/>
            <a:ext cx="586188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8 ноября 1905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года на научной конференции врачей клинического военного госпиталя Императорской Военно-медицинской академии Н.С. Коротков представил доклад </a:t>
            </a: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«К вопросу о методах  исследования кровяного давления»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6275520" y="23760"/>
            <a:ext cx="59162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Он предложил измерять АД путём улавливания 1-го звука при снижении давления в надувной манжете, соответствующего систолическому (макс-му) давлению, и момент исчезновения звуков, который соответствует диастолическому ( мин-му) давлению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71" name="Рисунок 19"/>
          <p:cNvPicPr/>
          <p:nvPr/>
        </p:nvPicPr>
        <p:blipFill>
          <a:blip r:embed="rId4"/>
          <a:stretch/>
        </p:blipFill>
        <p:spPr>
          <a:xfrm>
            <a:off x="6072120" y="3508200"/>
            <a:ext cx="4121280" cy="3201480"/>
          </a:xfrm>
          <a:prstGeom prst="rect">
            <a:avLst/>
          </a:prstGeom>
          <a:ln>
            <a:noFill/>
          </a:ln>
        </p:spPr>
      </p:pic>
      <p:sp>
        <p:nvSpPr>
          <p:cNvPr id="272" name="CustomShape 4"/>
          <p:cNvSpPr/>
          <p:nvPr/>
        </p:nvSpPr>
        <p:spPr>
          <a:xfrm>
            <a:off x="8247240" y="4420440"/>
            <a:ext cx="3609360" cy="38736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Рисунок Н.С.Короткова 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6"/>
          <p:cNvPicPr/>
          <p:nvPr/>
        </p:nvPicPr>
        <p:blipFill>
          <a:blip r:embed="rId3"/>
          <a:stretch/>
        </p:blipFill>
        <p:spPr>
          <a:xfrm>
            <a:off x="6413400" y="537480"/>
            <a:ext cx="5443200" cy="5782680"/>
          </a:xfrm>
          <a:prstGeom prst="rect">
            <a:avLst/>
          </a:prstGeom>
          <a:ln>
            <a:noFill/>
          </a:ln>
          <a:effectLst>
            <a:outerShdw blurRad="5969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74" name="CustomShape 1"/>
          <p:cNvSpPr/>
          <p:nvPr/>
        </p:nvSpPr>
        <p:spPr>
          <a:xfrm>
            <a:off x="334800" y="258840"/>
            <a:ext cx="5108040" cy="31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Метод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Короткова.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1843DD"/>
                </a:solidFill>
                <a:latin typeface="Raleway Black"/>
              </a:rPr>
              <a:t>Принцип действия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73040" y="2397960"/>
            <a:ext cx="591228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Метод Короткова, заключается в том, что регистрируют сигнал микрофона, одновременно проходящий через два полосовых фильтра с фиксированными полосами пропускания, сравнивают полученные амплитуды выходных сигналов и по их соотношению определяют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систолическое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и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 диастолическое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артериальное давление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6" name="Line 3"/>
          <p:cNvSpPr/>
          <p:nvPr/>
        </p:nvSpPr>
        <p:spPr>
          <a:xfrm>
            <a:off x="341280" y="2532240"/>
            <a:ext cx="0" cy="388584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31480" y="116640"/>
            <a:ext cx="56815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Montserrat"/>
              </a:rPr>
              <a:t>Словарь терминов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75480" y="1652760"/>
            <a:ext cx="110905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хирургическая репозиция костных отломков при помощи различных фиксирующих конструкций, обеспечивающих длительное устранение их подвижности. 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231480" y="1019520"/>
            <a:ext cx="2608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highlight>
                  <a:srgbClr val="1B4BDD"/>
                </a:highlight>
                <a:latin typeface="Montserrat"/>
              </a:rPr>
              <a:t>Остеосинтез</a:t>
            </a:r>
            <a:endParaRPr lang="en-US" sz="2800" b="0" strike="noStrike" spc="-1" dirty="0">
              <a:highlight>
                <a:srgbClr val="1B4BDD"/>
              </a:highlight>
              <a:latin typeface="Arial"/>
            </a:endParaRPr>
          </a:p>
        </p:txBody>
      </p:sp>
      <p:sp>
        <p:nvSpPr>
          <p:cNvPr id="280" name="Line 4"/>
          <p:cNvSpPr/>
          <p:nvPr/>
        </p:nvSpPr>
        <p:spPr>
          <a:xfrm>
            <a:off x="340560" y="1783080"/>
            <a:ext cx="0" cy="99612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231480" y="3006720"/>
            <a:ext cx="3868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highlight>
                  <a:srgbClr val="1B4BDD"/>
                </a:highlight>
                <a:latin typeface="Montserrat"/>
              </a:rPr>
              <a:t>Трансплантология</a:t>
            </a:r>
            <a:endParaRPr lang="en-US" sz="2800" b="0" strike="noStrike" spc="-1" dirty="0">
              <a:highlight>
                <a:srgbClr val="1B4BDD"/>
              </a:highlight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375480" y="3644280"/>
            <a:ext cx="1018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раздел медицины, изучающий проблемы пересадки органов, а также перспективы создания искусственных органов.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3" name="Line 7"/>
          <p:cNvSpPr/>
          <p:nvPr/>
        </p:nvSpPr>
        <p:spPr>
          <a:xfrm>
            <a:off x="334800" y="3762000"/>
            <a:ext cx="0" cy="59544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231480" y="4737240"/>
            <a:ext cx="769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highlight>
                  <a:srgbClr val="1B4BDD"/>
                </a:highlight>
                <a:latin typeface="Montserrat"/>
              </a:rPr>
              <a:t>Гетероскопическая</a:t>
            </a:r>
            <a:r>
              <a:rPr lang="en-US" sz="2800" b="0" strike="noStrike" spc="-1" dirty="0">
                <a:solidFill>
                  <a:srgbClr val="FFFFFF"/>
                </a:solidFill>
                <a:highlight>
                  <a:srgbClr val="1B4BDD"/>
                </a:highlight>
                <a:latin typeface="Montserrat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highlight>
                  <a:srgbClr val="1B4BDD"/>
                </a:highlight>
                <a:latin typeface="Montserrat"/>
              </a:rPr>
              <a:t>трансплантация</a:t>
            </a:r>
            <a:endParaRPr lang="en-US" sz="2800" b="0" strike="noStrike" spc="-1" dirty="0">
              <a:highlight>
                <a:srgbClr val="1B4BDD"/>
              </a:highlight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375480" y="5427000"/>
            <a:ext cx="111758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пересадка, при которой орган или ткань помещают на несвойственное им место.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6" name="Line 10"/>
          <p:cNvSpPr/>
          <p:nvPr/>
        </p:nvSpPr>
        <p:spPr>
          <a:xfrm>
            <a:off x="334800" y="5551200"/>
            <a:ext cx="0" cy="59544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31480" y="116640"/>
            <a:ext cx="56815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Словарь терминов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231480" y="1019520"/>
            <a:ext cx="2608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Montserrat"/>
              </a:rPr>
              <a:t>Эфир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89" name="Line 3"/>
          <p:cNvSpPr/>
          <p:nvPr/>
        </p:nvSpPr>
        <p:spPr>
          <a:xfrm>
            <a:off x="375120" y="1794600"/>
            <a:ext cx="0" cy="67428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4"/>
          <p:cNvSpPr/>
          <p:nvPr/>
        </p:nvSpPr>
        <p:spPr>
          <a:xfrm>
            <a:off x="231480" y="2845800"/>
            <a:ext cx="4485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Montserrat"/>
              </a:rPr>
              <a:t>Островки</a:t>
            </a:r>
            <a:r>
              <a:rPr lang="en-US" sz="2800" b="0" strike="noStrike" spc="-1" dirty="0">
                <a:latin typeface="Montserrat"/>
              </a:rPr>
              <a:t> </a:t>
            </a:r>
            <a:r>
              <a:rPr lang="en-US" sz="2800" b="0" strike="noStrike" spc="-1" dirty="0" err="1">
                <a:latin typeface="Montserrat"/>
              </a:rPr>
              <a:t>Лангерганса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375480" y="3544920"/>
            <a:ext cx="101880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скопления гормон-продуцирующих (эндокринных) клеток, преимущественно в хвостовой части поджелудочной железы.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2" name="Line 6"/>
          <p:cNvSpPr/>
          <p:nvPr/>
        </p:nvSpPr>
        <p:spPr>
          <a:xfrm>
            <a:off x="342000" y="3643920"/>
            <a:ext cx="0" cy="59544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7"/>
          <p:cNvSpPr/>
          <p:nvPr/>
        </p:nvSpPr>
        <p:spPr>
          <a:xfrm>
            <a:off x="231480" y="4723920"/>
            <a:ext cx="769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Montserrat"/>
              </a:rPr>
              <a:t>Бета-клетки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375480" y="5423040"/>
            <a:ext cx="111758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тип клеток, обнаруженных в островках поджелудочной железы, которые синтезируют и секретируют инсулин и амилин.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5" name="Line 9"/>
          <p:cNvSpPr/>
          <p:nvPr/>
        </p:nvSpPr>
        <p:spPr>
          <a:xfrm>
            <a:off x="334800" y="5551200"/>
            <a:ext cx="0" cy="59544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10"/>
          <p:cNvSpPr/>
          <p:nvPr/>
        </p:nvSpPr>
        <p:spPr>
          <a:xfrm>
            <a:off x="390960" y="1737720"/>
            <a:ext cx="101566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бесцветная, прозрачная, очень подвижная, летучая жидкость со своеобразным запахом и жгучим вкусом.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32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271040" y="3721320"/>
            <a:ext cx="3517920" cy="2705760"/>
          </a:xfrm>
          <a:prstGeom prst="roundRect">
            <a:avLst>
              <a:gd name="adj" fmla="val 15585"/>
            </a:avLst>
          </a:prstGeom>
          <a:gradFill rotWithShape="0">
            <a:gsLst>
              <a:gs pos="0">
                <a:srgbClr val="3CBC83"/>
              </a:gs>
              <a:gs pos="100000">
                <a:srgbClr val="1843DD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7846920" y="961920"/>
            <a:ext cx="3517920" cy="2705760"/>
          </a:xfrm>
          <a:prstGeom prst="roundRect">
            <a:avLst>
              <a:gd name="adj" fmla="val 15585"/>
            </a:avLst>
          </a:prstGeom>
          <a:solidFill>
            <a:srgbClr val="3CB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690120" y="3709440"/>
            <a:ext cx="3517920" cy="2705760"/>
          </a:xfrm>
          <a:prstGeom prst="roundRect">
            <a:avLst>
              <a:gd name="adj" fmla="val 15585"/>
            </a:avLst>
          </a:prstGeom>
          <a:solidFill>
            <a:srgbClr val="184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8155800" y="4533120"/>
            <a:ext cx="33922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Метод Короткова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266000" y="961920"/>
            <a:ext cx="3517920" cy="2705760"/>
          </a:xfrm>
          <a:prstGeom prst="roundRect">
            <a:avLst>
              <a:gd name="adj" fmla="val 15585"/>
            </a:avLst>
          </a:prstGeom>
          <a:solidFill>
            <a:srgbClr val="184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6"/>
          <p:cNvSpPr/>
          <p:nvPr/>
        </p:nvSpPr>
        <p:spPr>
          <a:xfrm>
            <a:off x="4454280" y="1822320"/>
            <a:ext cx="33922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Аппарат Илизарова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684720" y="961920"/>
            <a:ext cx="3517920" cy="2705760"/>
          </a:xfrm>
          <a:prstGeom prst="roundRect">
            <a:avLst>
              <a:gd name="adj" fmla="val 15585"/>
            </a:avLst>
          </a:prstGeom>
          <a:gradFill rotWithShape="0">
            <a:gsLst>
              <a:gs pos="0">
                <a:srgbClr val="1843DD"/>
              </a:gs>
              <a:gs pos="100000">
                <a:srgbClr val="3CBC83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8"/>
          <p:cNvSpPr/>
          <p:nvPr/>
        </p:nvSpPr>
        <p:spPr>
          <a:xfrm>
            <a:off x="695160" y="30960"/>
            <a:ext cx="59637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EB701D"/>
                </a:solidFill>
                <a:latin typeface="Raleway Black"/>
              </a:rPr>
              <a:t>Содержание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99" name="CustomShape 9"/>
          <p:cNvSpPr/>
          <p:nvPr/>
        </p:nvSpPr>
        <p:spPr>
          <a:xfrm>
            <a:off x="878400" y="1396080"/>
            <a:ext cx="339228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Выдающиеся открытия в области медицины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0" name="CustomShape 10"/>
          <p:cNvSpPr/>
          <p:nvPr/>
        </p:nvSpPr>
        <p:spPr>
          <a:xfrm>
            <a:off x="8030160" y="1391400"/>
            <a:ext cx="339228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Открытие и внедрение наркоза в России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1" name="CustomShape 11"/>
          <p:cNvSpPr/>
          <p:nvPr/>
        </p:nvSpPr>
        <p:spPr>
          <a:xfrm>
            <a:off x="7846920" y="3721320"/>
            <a:ext cx="3517920" cy="2705760"/>
          </a:xfrm>
          <a:prstGeom prst="roundRect">
            <a:avLst>
              <a:gd name="adj" fmla="val 15585"/>
            </a:avLst>
          </a:prstGeom>
          <a:solidFill>
            <a:srgbClr val="EB7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2"/>
          <p:cNvSpPr/>
          <p:nvPr/>
        </p:nvSpPr>
        <p:spPr>
          <a:xfrm>
            <a:off x="885600" y="4317480"/>
            <a:ext cx="33922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История создания инсулина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3" name="CustomShape 13"/>
          <p:cNvSpPr/>
          <p:nvPr/>
        </p:nvSpPr>
        <p:spPr>
          <a:xfrm>
            <a:off x="8001360" y="4499640"/>
            <a:ext cx="33922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Словарь терминов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4" name="CustomShape 14"/>
          <p:cNvSpPr/>
          <p:nvPr/>
        </p:nvSpPr>
        <p:spPr>
          <a:xfrm>
            <a:off x="4468680" y="4508640"/>
            <a:ext cx="33922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Метод Короткова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4BDD"/>
            </a:gs>
            <a:gs pos="100000">
              <a:srgbClr val="3CBC8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25"/>
          <p:cNvPicPr/>
          <p:nvPr/>
        </p:nvPicPr>
        <p:blipFill>
          <a:blip r:embed="rId3"/>
          <a:stretch/>
        </p:blipFill>
        <p:spPr>
          <a:xfrm>
            <a:off x="-140040" y="1377360"/>
            <a:ext cx="4147920" cy="5480280"/>
          </a:xfrm>
          <a:prstGeom prst="rect">
            <a:avLst/>
          </a:prstGeom>
          <a:ln>
            <a:noFill/>
          </a:ln>
          <a:effectLst>
            <a:outerShdw blurRad="3556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6" name="Рисунок 21"/>
          <p:cNvPicPr/>
          <p:nvPr/>
        </p:nvPicPr>
        <p:blipFill>
          <a:blip r:embed="rId4"/>
          <a:stretch/>
        </p:blipFill>
        <p:spPr>
          <a:xfrm>
            <a:off x="3769560" y="1642320"/>
            <a:ext cx="3937320" cy="5215320"/>
          </a:xfrm>
          <a:prstGeom prst="rect">
            <a:avLst/>
          </a:prstGeom>
          <a:ln>
            <a:noFill/>
          </a:ln>
          <a:effectLst>
            <a:outerShdw blurRad="2540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7" name="Рисунок 4"/>
          <p:cNvPicPr/>
          <p:nvPr/>
        </p:nvPicPr>
        <p:blipFill>
          <a:blip r:embed="rId5"/>
          <a:srcRect b="-1171"/>
          <a:stretch/>
        </p:blipFill>
        <p:spPr>
          <a:xfrm flipH="1">
            <a:off x="6748920" y="1737000"/>
            <a:ext cx="5484240" cy="5215320"/>
          </a:xfrm>
          <a:prstGeom prst="rect">
            <a:avLst/>
          </a:prstGeom>
          <a:ln>
            <a:noFill/>
          </a:ln>
          <a:effectLst>
            <a:outerShdw blurRad="2667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08" name="CustomShape 1"/>
          <p:cNvSpPr/>
          <p:nvPr/>
        </p:nvSpPr>
        <p:spPr>
          <a:xfrm>
            <a:off x="115920" y="305280"/>
            <a:ext cx="127360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Montserrat"/>
              </a:rPr>
              <a:t>Выдающиеся открытия в области медицины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09" name="Рисунок 6"/>
          <p:cNvPicPr/>
          <p:nvPr/>
        </p:nvPicPr>
        <p:blipFill>
          <a:blip r:embed="rId6"/>
          <a:stretch/>
        </p:blipFill>
        <p:spPr>
          <a:xfrm>
            <a:off x="6985440" y="4664880"/>
            <a:ext cx="2814480" cy="248112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srgbClr val="000000">
                <a:alpha val="62000"/>
              </a:srgbClr>
            </a:outerShdw>
          </a:effectLst>
        </p:spPr>
      </p:pic>
      <p:pic>
        <p:nvPicPr>
          <p:cNvPr id="110" name="Рисунок 17"/>
          <p:cNvPicPr/>
          <p:nvPr/>
        </p:nvPicPr>
        <p:blipFill>
          <a:blip r:embed="rId7"/>
          <a:stretch/>
        </p:blipFill>
        <p:spPr>
          <a:xfrm>
            <a:off x="-756360" y="4491720"/>
            <a:ext cx="2665800" cy="2617200"/>
          </a:xfrm>
          <a:prstGeom prst="rect">
            <a:avLst/>
          </a:prstGeom>
          <a:ln w="76320">
            <a:noFill/>
          </a:ln>
          <a:effectLst>
            <a:outerShdw blurRad="4064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1" name="Рисунок 19"/>
          <p:cNvPicPr/>
          <p:nvPr/>
        </p:nvPicPr>
        <p:blipFill>
          <a:blip r:embed="rId8"/>
          <a:stretch/>
        </p:blipFill>
        <p:spPr>
          <a:xfrm>
            <a:off x="2616120" y="4215240"/>
            <a:ext cx="2626920" cy="2642400"/>
          </a:xfrm>
          <a:prstGeom prst="rect">
            <a:avLst/>
          </a:prstGeom>
          <a:ln>
            <a:noFill/>
          </a:ln>
          <a:effectLst>
            <a:outerShdw blurRad="3302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2" name="CustomShape 2"/>
          <p:cNvSpPr/>
          <p:nvPr/>
        </p:nvSpPr>
        <p:spPr>
          <a:xfrm>
            <a:off x="5270040" y="4491720"/>
            <a:ext cx="672768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3" name="Group 3"/>
          <p:cNvGrpSpPr/>
          <p:nvPr/>
        </p:nvGrpSpPr>
        <p:grpSpPr>
          <a:xfrm>
            <a:off x="0" y="1199160"/>
            <a:ext cx="12332160" cy="817560"/>
            <a:chOff x="0" y="1199160"/>
            <a:chExt cx="12332160" cy="817560"/>
          </a:xfrm>
        </p:grpSpPr>
        <p:sp>
          <p:nvSpPr>
            <p:cNvPr id="114" name="CustomShape 4"/>
            <p:cNvSpPr/>
            <p:nvPr/>
          </p:nvSpPr>
          <p:spPr>
            <a:xfrm>
              <a:off x="0" y="1199520"/>
              <a:ext cx="12191760" cy="817200"/>
            </a:xfrm>
            <a:prstGeom prst="rect">
              <a:avLst/>
            </a:prstGeom>
            <a:gradFill rotWithShape="0">
              <a:gsLst>
                <a:gs pos="0">
                  <a:srgbClr val="1843DD"/>
                </a:gs>
                <a:gs pos="100000">
                  <a:srgbClr val="3CBC83"/>
                </a:gs>
              </a:gsLst>
              <a:lin ang="0"/>
            </a:gradFill>
            <a:ln>
              <a:noFill/>
            </a:ln>
            <a:effectLst>
              <a:outerShdw blurRad="46990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5"/>
            <p:cNvSpPr/>
            <p:nvPr/>
          </p:nvSpPr>
          <p:spPr>
            <a:xfrm>
              <a:off x="4235400" y="1364760"/>
              <a:ext cx="40096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FFFFFF"/>
                  </a:solidFill>
                  <a:latin typeface="Montserrat"/>
                </a:rPr>
                <a:t>И. П. Павлов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116" name="Line 6"/>
            <p:cNvSpPr/>
            <p:nvPr/>
          </p:nvSpPr>
          <p:spPr>
            <a:xfrm>
              <a:off x="4202280" y="1199160"/>
              <a:ext cx="360" cy="817560"/>
            </a:xfrm>
            <a:prstGeom prst="line">
              <a:avLst/>
            </a:prstGeom>
            <a:ln w="284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Line 7"/>
            <p:cNvSpPr/>
            <p:nvPr/>
          </p:nvSpPr>
          <p:spPr>
            <a:xfrm>
              <a:off x="8210880" y="1199160"/>
              <a:ext cx="360" cy="817560"/>
            </a:xfrm>
            <a:prstGeom prst="line">
              <a:avLst/>
            </a:prstGeom>
            <a:ln w="284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CustomShape 8"/>
            <p:cNvSpPr/>
            <p:nvPr/>
          </p:nvSpPr>
          <p:spPr>
            <a:xfrm>
              <a:off x="246600" y="1377360"/>
              <a:ext cx="35942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FFFFFF"/>
                  </a:solidFill>
                  <a:latin typeface="Montserrat"/>
                </a:rPr>
                <a:t>А. А. Максимов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119" name="CustomShape 9"/>
            <p:cNvSpPr/>
            <p:nvPr/>
          </p:nvSpPr>
          <p:spPr>
            <a:xfrm>
              <a:off x="8322480" y="1377360"/>
              <a:ext cx="40096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FFFFFF"/>
                  </a:solidFill>
                  <a:latin typeface="Montserrat"/>
                </a:rPr>
                <a:t>В. П. Демихов</a:t>
              </a:r>
              <a:endParaRPr lang="en-US" sz="2400" b="0" strike="noStrike" spc="-1">
                <a:latin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568120" y="-1314360"/>
            <a:ext cx="10555560" cy="11066400"/>
          </a:xfrm>
          <a:prstGeom prst="ellipse">
            <a:avLst/>
          </a:prstGeom>
          <a:solidFill>
            <a:srgbClr val="EB701D">
              <a:alpha val="60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Рисунок 2"/>
          <p:cNvPicPr/>
          <p:nvPr/>
        </p:nvPicPr>
        <p:blipFill>
          <a:blip r:embed="rId2"/>
          <a:stretch/>
        </p:blipFill>
        <p:spPr>
          <a:xfrm flipH="1">
            <a:off x="7158960" y="1485000"/>
            <a:ext cx="5042160" cy="54061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360" y="2619000"/>
            <a:ext cx="5371920" cy="960120"/>
          </a:xfrm>
          <a:prstGeom prst="rect">
            <a:avLst/>
          </a:prstGeom>
          <a:solidFill>
            <a:srgbClr val="EB7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252000" y="60840"/>
            <a:ext cx="49356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Выдающиеся открытия в области медицины. 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275160" y="859320"/>
            <a:ext cx="5916240" cy="80028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273600" y="2621880"/>
            <a:ext cx="53935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Искусственное сердце и трансплантология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6275520" y="964800"/>
            <a:ext cx="6146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Владимир Петрович Демихов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8112240" y="1657440"/>
            <a:ext cx="2242080" cy="52272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54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1916-1998 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6275520" y="4944240"/>
            <a:ext cx="6028920" cy="132300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6216480" y="4951440"/>
            <a:ext cx="61462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Советский и российский биолог и учёный-экспериментатор, один из основоположников трансплантологии. Доктор биологических наук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30" name="Рисунок 3"/>
          <p:cNvPicPr/>
          <p:nvPr/>
        </p:nvPicPr>
        <p:blipFill>
          <a:blip r:embed="rId3"/>
          <a:stretch/>
        </p:blipFill>
        <p:spPr>
          <a:xfrm>
            <a:off x="5382000" y="1695600"/>
            <a:ext cx="3589560" cy="2692080"/>
          </a:xfrm>
          <a:prstGeom prst="rect">
            <a:avLst/>
          </a:prstGeom>
          <a:ln>
            <a:noFill/>
          </a:ln>
          <a:effectLst>
            <a:outerShdw blurRad="762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1" name="Рисунок 15"/>
          <p:cNvPicPr/>
          <p:nvPr/>
        </p:nvPicPr>
        <p:blipFill>
          <a:blip r:embed="rId4"/>
          <a:stretch/>
        </p:blipFill>
        <p:spPr>
          <a:xfrm>
            <a:off x="6810120" y="2275200"/>
            <a:ext cx="2772360" cy="24440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32" name="CustomShape 10"/>
          <p:cNvSpPr/>
          <p:nvPr/>
        </p:nvSpPr>
        <p:spPr>
          <a:xfrm>
            <a:off x="311040" y="3666240"/>
            <a:ext cx="580140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Владимир Демихов был основоположником трансплантологии. Придумал первое в мире искусственное сердце (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1937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год) и сделал первую в мире гетеротопическую пересадку сердца в грудную полость собаки (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1946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год).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568120" y="-1314360"/>
            <a:ext cx="10555560" cy="11066400"/>
          </a:xfrm>
          <a:prstGeom prst="ellipse">
            <a:avLst/>
          </a:prstGeom>
          <a:solidFill>
            <a:srgbClr val="1843DD">
              <a:alpha val="60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Рисунок 13"/>
          <p:cNvPicPr/>
          <p:nvPr/>
        </p:nvPicPr>
        <p:blipFill>
          <a:blip r:embed="rId2"/>
          <a:stretch/>
        </p:blipFill>
        <p:spPr>
          <a:xfrm>
            <a:off x="6337440" y="1897200"/>
            <a:ext cx="2974320" cy="3046680"/>
          </a:xfrm>
          <a:prstGeom prst="rect">
            <a:avLst/>
          </a:prstGeom>
          <a:ln>
            <a:noFill/>
          </a:ln>
          <a:effectLst>
            <a:outerShdw blurRad="2921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5" name="Рисунок 20"/>
          <p:cNvPicPr/>
          <p:nvPr/>
        </p:nvPicPr>
        <p:blipFill>
          <a:blip r:embed="rId3"/>
          <a:stretch/>
        </p:blipFill>
        <p:spPr>
          <a:xfrm>
            <a:off x="7930800" y="1241280"/>
            <a:ext cx="4239720" cy="5616360"/>
          </a:xfrm>
          <a:prstGeom prst="rect">
            <a:avLst/>
          </a:prstGeom>
          <a:ln>
            <a:noFill/>
          </a:ln>
          <a:effectLst>
            <a:outerShdw blurRad="2540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36" name="CustomShape 2"/>
          <p:cNvSpPr/>
          <p:nvPr/>
        </p:nvSpPr>
        <p:spPr>
          <a:xfrm>
            <a:off x="360" y="2619000"/>
            <a:ext cx="5854320" cy="960120"/>
          </a:xfrm>
          <a:prstGeom prst="rect">
            <a:avLst/>
          </a:prstGeom>
          <a:solidFill>
            <a:srgbClr val="184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252000" y="60840"/>
            <a:ext cx="49356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Выдающиеся открытия в области медицины. 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6275520" y="286200"/>
            <a:ext cx="5916240" cy="800280"/>
          </a:xfrm>
          <a:prstGeom prst="rect">
            <a:avLst/>
          </a:prstGeom>
          <a:solidFill>
            <a:srgbClr val="3CBC83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5"/>
          <p:cNvSpPr/>
          <p:nvPr/>
        </p:nvSpPr>
        <p:spPr>
          <a:xfrm>
            <a:off x="273600" y="2178360"/>
            <a:ext cx="649512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Разделение условных и безусловных рефлексов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6275520" y="446760"/>
            <a:ext cx="4597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Иван Петрович Павлов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>
            <a:off x="8154720" y="1136880"/>
            <a:ext cx="2242080" cy="52272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330200" sx="106000" sy="106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1849-1936 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2" name="CustomShape 8"/>
          <p:cNvSpPr/>
          <p:nvPr/>
        </p:nvSpPr>
        <p:spPr>
          <a:xfrm>
            <a:off x="6275520" y="4944240"/>
            <a:ext cx="6028920" cy="1323000"/>
          </a:xfrm>
          <a:prstGeom prst="rect">
            <a:avLst/>
          </a:prstGeom>
          <a:solidFill>
            <a:srgbClr val="3CBC83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6337440" y="4944240"/>
            <a:ext cx="61462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Русский и советский учёный, физиолог, создатель науки о высшей нервной деятельности, лауреат Нобелевской премии 1904 года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4" name="CustomShape 10"/>
          <p:cNvSpPr/>
          <p:nvPr/>
        </p:nvSpPr>
        <p:spPr>
          <a:xfrm>
            <a:off x="273600" y="3657600"/>
            <a:ext cx="617760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Безусловные рефлексы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—врожденные, наследственно передающиеся реакции организма.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Условные рефлексы 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—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реакции, приобретаемые организмом в процессе индивидуального развития на основе «жизненного опыта».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60" y="2619000"/>
            <a:ext cx="4919760" cy="960120"/>
          </a:xfrm>
          <a:prstGeom prst="rect">
            <a:avLst/>
          </a:prstGeom>
          <a:solidFill>
            <a:srgbClr val="3CB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5568120" y="-1314360"/>
            <a:ext cx="10555560" cy="11066400"/>
          </a:xfrm>
          <a:prstGeom prst="ellipse">
            <a:avLst/>
          </a:prstGeom>
          <a:solidFill>
            <a:srgbClr val="3CBC83">
              <a:alpha val="60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Рисунок 33"/>
          <p:cNvPicPr/>
          <p:nvPr/>
        </p:nvPicPr>
        <p:blipFill>
          <a:blip r:embed="rId2"/>
          <a:stretch/>
        </p:blipFill>
        <p:spPr>
          <a:xfrm flipH="1">
            <a:off x="5209920" y="1917360"/>
            <a:ext cx="4425120" cy="300132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334800" y="64440"/>
            <a:ext cx="393192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Выдающиеся открытия в области медицины. 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49" name="Рисунок 2"/>
          <p:cNvPicPr/>
          <p:nvPr/>
        </p:nvPicPr>
        <p:blipFill>
          <a:blip r:embed="rId3"/>
          <a:stretch/>
        </p:blipFill>
        <p:spPr>
          <a:xfrm flipH="1">
            <a:off x="7642080" y="751680"/>
            <a:ext cx="4576680" cy="6143400"/>
          </a:xfrm>
          <a:prstGeom prst="rect">
            <a:avLst/>
          </a:prstGeom>
          <a:ln>
            <a:noFill/>
          </a:ln>
          <a:effectLst>
            <a:outerShdw blurRad="584200" sx="102000" sy="102000" algn="ctr" rotWithShape="0">
              <a:srgbClr val="000000">
                <a:alpha val="55000"/>
              </a:srgbClr>
            </a:outerShdw>
          </a:effectLst>
        </p:spPr>
      </p:pic>
      <p:sp>
        <p:nvSpPr>
          <p:cNvPr id="150" name="CustomShape 4"/>
          <p:cNvSpPr/>
          <p:nvPr/>
        </p:nvSpPr>
        <p:spPr>
          <a:xfrm>
            <a:off x="4920480" y="679680"/>
            <a:ext cx="7271280" cy="80028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5"/>
          <p:cNvSpPr/>
          <p:nvPr/>
        </p:nvSpPr>
        <p:spPr>
          <a:xfrm>
            <a:off x="257760" y="2193480"/>
            <a:ext cx="50158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Регенерация тканей за счет стволовых клеток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4920480" y="818280"/>
            <a:ext cx="805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Александр Александрович Максимов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3" name="CustomShape 7"/>
          <p:cNvSpPr/>
          <p:nvPr/>
        </p:nvSpPr>
        <p:spPr>
          <a:xfrm>
            <a:off x="7874280" y="1462320"/>
            <a:ext cx="2242080" cy="522720"/>
          </a:xfrm>
          <a:prstGeom prst="rect">
            <a:avLst/>
          </a:prstGeom>
          <a:solidFill>
            <a:srgbClr val="3CBC83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1874-1928 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4" name="CustomShape 8"/>
          <p:cNvSpPr/>
          <p:nvPr/>
        </p:nvSpPr>
        <p:spPr>
          <a:xfrm>
            <a:off x="4920480" y="5341680"/>
            <a:ext cx="7298280" cy="101520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9"/>
          <p:cNvSpPr/>
          <p:nvPr/>
        </p:nvSpPr>
        <p:spPr>
          <a:xfrm>
            <a:off x="4920480" y="5345640"/>
            <a:ext cx="71668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Российский учёный - гистолог и эмбриолог. Внедрил в исследования метод тканевых культур, ввёл понятие стволовые клетки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6" name="CustomShape 10"/>
          <p:cNvSpPr/>
          <p:nvPr/>
        </p:nvSpPr>
        <p:spPr>
          <a:xfrm>
            <a:off x="298440" y="3786480"/>
            <a:ext cx="501588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Концепция об устройстве тканей, описывающая наличие одной клетки-предшественницы для некоторого разнообразия клеток в пределах одной ткани или органа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7" name="CustomShape 11"/>
          <p:cNvSpPr/>
          <p:nvPr/>
        </p:nvSpPr>
        <p:spPr>
          <a:xfrm>
            <a:off x="4769280" y="1721160"/>
            <a:ext cx="1450440" cy="144396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048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12"/>
          <p:cNvSpPr/>
          <p:nvPr/>
        </p:nvSpPr>
        <p:spPr>
          <a:xfrm>
            <a:off x="4175640" y="1395360"/>
            <a:ext cx="661680" cy="65124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048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Рисунок 31"/>
          <p:cNvPicPr/>
          <p:nvPr/>
        </p:nvPicPr>
        <p:blipFill>
          <a:blip r:embed="rId4"/>
          <a:stretch/>
        </p:blipFill>
        <p:spPr>
          <a:xfrm rot="1099800">
            <a:off x="3762720" y="1392840"/>
            <a:ext cx="2534040" cy="17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25"/>
          <p:cNvPicPr/>
          <p:nvPr/>
        </p:nvPicPr>
        <p:blipFill>
          <a:blip r:embed="rId3"/>
          <a:stretch/>
        </p:blipFill>
        <p:spPr>
          <a:xfrm>
            <a:off x="498960" y="1189440"/>
            <a:ext cx="2336040" cy="3868200"/>
          </a:xfrm>
          <a:prstGeom prst="rect">
            <a:avLst/>
          </a:prstGeom>
          <a:ln>
            <a:noFill/>
          </a:ln>
          <a:effectLst>
            <a:glow rad="38100">
              <a:schemeClr val="tx1">
                <a:alpha val="26000"/>
              </a:schemeClr>
            </a:glow>
            <a:outerShdw blurRad="215900" sx="110000" sy="11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61" name="CustomShape 1"/>
          <p:cNvSpPr/>
          <p:nvPr/>
        </p:nvSpPr>
        <p:spPr>
          <a:xfrm>
            <a:off x="4098960" y="-1865880"/>
            <a:ext cx="10555560" cy="11066400"/>
          </a:xfrm>
          <a:prstGeom prst="ellipse">
            <a:avLst/>
          </a:prstGeom>
          <a:solidFill>
            <a:srgbClr val="EB701D">
              <a:alpha val="60000"/>
            </a:srgb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2" name="Рисунок 22"/>
          <p:cNvPicPr/>
          <p:nvPr/>
        </p:nvPicPr>
        <p:blipFill>
          <a:blip r:embed="rId4"/>
          <a:stretch/>
        </p:blipFill>
        <p:spPr>
          <a:xfrm>
            <a:off x="5681880" y="1489320"/>
            <a:ext cx="3078360" cy="307836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7"/>
          <p:cNvPicPr/>
          <p:nvPr/>
        </p:nvPicPr>
        <p:blipFill>
          <a:blip r:embed="rId5"/>
          <a:stretch/>
        </p:blipFill>
        <p:spPr>
          <a:xfrm>
            <a:off x="7472160" y="1584720"/>
            <a:ext cx="4719240" cy="5272920"/>
          </a:xfrm>
          <a:prstGeom prst="rect">
            <a:avLst/>
          </a:prstGeom>
          <a:ln>
            <a:noFill/>
          </a:ln>
          <a:effectLst>
            <a:outerShdw blurRad="546100" sx="103000" sy="103000" algn="ctr" rotWithShape="0">
              <a:srgbClr val="000000">
                <a:alpha val="36000"/>
              </a:srgbClr>
            </a:outerShdw>
          </a:effectLst>
        </p:spPr>
      </p:pic>
      <p:sp>
        <p:nvSpPr>
          <p:cNvPr id="164" name="CustomShape 2"/>
          <p:cNvSpPr/>
          <p:nvPr/>
        </p:nvSpPr>
        <p:spPr>
          <a:xfrm>
            <a:off x="5681880" y="635760"/>
            <a:ext cx="6509520" cy="78264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203200" sx="104000" sy="104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5731920" y="755280"/>
            <a:ext cx="7091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Montserrat"/>
              </a:rPr>
              <a:t>Гавриил Абрамович Илизаров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5517000" y="5621400"/>
            <a:ext cx="6674760" cy="78264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406400" sx="103000" sy="103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299160" y="96480"/>
            <a:ext cx="33876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Montserrat"/>
              </a:rPr>
              <a:t>Аппарат Илизарова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5510160" y="5644800"/>
            <a:ext cx="68533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Советский хирург-ортопед, изобретатель, доктор медицинских наук, профессор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8259120" y="1447200"/>
            <a:ext cx="2036880" cy="562320"/>
          </a:xfrm>
          <a:prstGeom prst="roundRect">
            <a:avLst>
              <a:gd name="adj" fmla="val 0"/>
            </a:avLst>
          </a:prstGeom>
          <a:solidFill>
            <a:srgbClr val="EB701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1921-1992гг.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0" name="CustomShape 8"/>
          <p:cNvSpPr/>
          <p:nvPr/>
        </p:nvSpPr>
        <p:spPr>
          <a:xfrm>
            <a:off x="2776680" y="2251800"/>
            <a:ext cx="2644920" cy="1415160"/>
          </a:xfrm>
          <a:prstGeom prst="roundRect">
            <a:avLst>
              <a:gd name="adj" fmla="val 0"/>
            </a:avLst>
          </a:prstGeom>
          <a:solidFill>
            <a:srgbClr val="EB701D"/>
          </a:solidFill>
          <a:ln>
            <a:noFill/>
          </a:ln>
          <a:effectLst>
            <a:outerShdw blurRad="254000" sx="110000" sy="11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9"/>
          <p:cNvSpPr/>
          <p:nvPr/>
        </p:nvSpPr>
        <p:spPr>
          <a:xfrm>
            <a:off x="375840" y="4708440"/>
            <a:ext cx="60303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компрессионно-дистракционный аппарат для осуществления остеосинтеза благодаря образованию промежуточной костной мозоли.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2805480" y="2270880"/>
            <a:ext cx="26488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Изготавливается из нержавеющей медицинской стали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73" name="Line 11"/>
          <p:cNvSpPr/>
          <p:nvPr/>
        </p:nvSpPr>
        <p:spPr>
          <a:xfrm>
            <a:off x="298800" y="4876920"/>
            <a:ext cx="360" cy="1617120"/>
          </a:xfrm>
          <a:prstGeom prst="line">
            <a:avLst/>
          </a:prstGeom>
          <a:ln w="76320">
            <a:solidFill>
              <a:srgbClr val="EB7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-1400"/>
          <a:stretch/>
        </p:blipFill>
        <p:spPr>
          <a:xfrm>
            <a:off x="5423400" y="205200"/>
            <a:ext cx="3623760" cy="402120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3"/>
          <p:cNvPicPr/>
          <p:nvPr/>
        </p:nvPicPr>
        <p:blipFill>
          <a:blip r:embed="rId4"/>
          <a:srcRect b="-1510"/>
          <a:stretch/>
        </p:blipFill>
        <p:spPr>
          <a:xfrm>
            <a:off x="334800" y="2334600"/>
            <a:ext cx="4934520" cy="404928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5"/>
          <p:cNvPicPr/>
          <p:nvPr/>
        </p:nvPicPr>
        <p:blipFill>
          <a:blip r:embed="rId5"/>
          <a:stretch/>
        </p:blipFill>
        <p:spPr>
          <a:xfrm>
            <a:off x="7639560" y="2178360"/>
            <a:ext cx="3707640" cy="227916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7466400" y="1567800"/>
            <a:ext cx="4390200" cy="472680"/>
          </a:xfrm>
          <a:prstGeom prst="rect">
            <a:avLst/>
          </a:prstGeom>
          <a:solidFill>
            <a:srgbClr val="EB701D"/>
          </a:solidFill>
          <a:ln>
            <a:noFill/>
          </a:ln>
          <a:effectLst>
            <a:outerShdw blurRad="279400" sx="101000" sy="101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09880" y="136440"/>
            <a:ext cx="514044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Аппарат Илизарова. </a:t>
            </a:r>
            <a:r>
              <a:rPr lang="en-US" sz="4000" b="0" strike="noStrike" spc="-1">
                <a:solidFill>
                  <a:srgbClr val="EB701D"/>
                </a:solidFill>
                <a:latin typeface="Raleway Black"/>
              </a:rPr>
              <a:t>История создания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5351040" y="4445280"/>
            <a:ext cx="672768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В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1951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 году на собрании Курганского научного медицинского общества Гавриил Абрамович Илизаров представил своё изобретение — </a:t>
            </a:r>
            <a:r>
              <a:rPr lang="en-US" sz="2400" b="0" strike="noStrike" spc="-1">
                <a:solidFill>
                  <a:srgbClr val="FFFFFF"/>
                </a:solidFill>
                <a:latin typeface="Montserrat"/>
              </a:rPr>
              <a:t>«аппарат для остеосинтеза»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. 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6642360" y="1567800"/>
            <a:ext cx="4825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	</a:t>
            </a: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Первый набросок аппарата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095880" y="3460320"/>
            <a:ext cx="5756760" cy="429480"/>
          </a:xfrm>
          <a:prstGeom prst="rect">
            <a:avLst/>
          </a:prstGeom>
          <a:solidFill>
            <a:srgbClr val="1843DD"/>
          </a:solidFill>
          <a:ln>
            <a:noFill/>
          </a:ln>
          <a:effectLst>
            <a:outerShdw blurRad="406400" sx="103000" sy="103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200160" y="129600"/>
            <a:ext cx="514044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Montserrat"/>
              </a:rPr>
              <a:t>Аппарат Илизарова. </a:t>
            </a:r>
            <a:r>
              <a:rPr lang="en-US" sz="4000" b="0" strike="noStrike" spc="-1">
                <a:solidFill>
                  <a:srgbClr val="1843DD"/>
                </a:solidFill>
                <a:latin typeface="Raleway Black"/>
              </a:rPr>
              <a:t>Принцип действия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6126120" y="3490560"/>
            <a:ext cx="55962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ontserrat"/>
              </a:rPr>
              <a:t>Аппарат Илизарова используется при: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209280" y="4062240"/>
            <a:ext cx="57175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тяжелых переломах для фиксации отломков кости в правильном положении;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6186600" y="5249520"/>
            <a:ext cx="914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необходимости удлинения ног;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86" name="Рисунок 24"/>
          <p:cNvPicPr/>
          <p:nvPr/>
        </p:nvPicPr>
        <p:blipFill>
          <a:blip r:embed="rId2"/>
          <a:stretch/>
        </p:blipFill>
        <p:spPr>
          <a:xfrm>
            <a:off x="217440" y="2357640"/>
            <a:ext cx="5765040" cy="3409200"/>
          </a:xfrm>
          <a:prstGeom prst="rect">
            <a:avLst/>
          </a:prstGeom>
          <a:ln>
            <a:noFill/>
          </a:ln>
          <a:effectLst>
            <a:outerShdw blurRad="203200" sx="102000" sy="102000" algn="ctr" rotWithShape="0">
              <a:srgbClr val="000000">
                <a:alpha val="39000"/>
              </a:srgbClr>
            </a:outerShdw>
          </a:effectLst>
        </p:spPr>
      </p:pic>
      <p:sp>
        <p:nvSpPr>
          <p:cNvPr id="187" name="CustomShape 6"/>
          <p:cNvSpPr/>
          <p:nvPr/>
        </p:nvSpPr>
        <p:spPr>
          <a:xfrm>
            <a:off x="6186600" y="5788440"/>
            <a:ext cx="51613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разнообразных деформациях конечностей и некоторых др. частей тела.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8" name="Line 7"/>
          <p:cNvSpPr/>
          <p:nvPr/>
        </p:nvSpPr>
        <p:spPr>
          <a:xfrm>
            <a:off x="6125760" y="4158360"/>
            <a:ext cx="360" cy="75636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Line 8"/>
          <p:cNvSpPr/>
          <p:nvPr/>
        </p:nvSpPr>
        <p:spPr>
          <a:xfrm>
            <a:off x="6125760" y="5290200"/>
            <a:ext cx="360" cy="37836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Line 9"/>
          <p:cNvSpPr/>
          <p:nvPr/>
        </p:nvSpPr>
        <p:spPr>
          <a:xfrm>
            <a:off x="6125760" y="5933880"/>
            <a:ext cx="360" cy="75600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0"/>
          <p:cNvSpPr/>
          <p:nvPr/>
        </p:nvSpPr>
        <p:spPr>
          <a:xfrm>
            <a:off x="6196680" y="271800"/>
            <a:ext cx="603144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Аппарат представляет собой металлические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«кольца»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, на которых крепятся </a:t>
            </a:r>
            <a:r>
              <a:rPr lang="en-US" sz="2400" b="1" strike="noStrike" spc="-1">
                <a:solidFill>
                  <a:srgbClr val="000000"/>
                </a:solidFill>
                <a:latin typeface="Montserrat"/>
              </a:rPr>
              <a:t>«спицы»</a:t>
            </a:r>
            <a:r>
              <a:rPr lang="en-US" sz="2400" b="0" strike="noStrike" spc="-1">
                <a:solidFill>
                  <a:srgbClr val="000000"/>
                </a:solidFill>
                <a:latin typeface="Montserrat"/>
              </a:rPr>
              <a:t>, проходящие через костную ткань. Кольца соединены механическими стержнями, позволяющими менять их ориентацию со скоростью порядка 1 мм в день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2" name="Line 11"/>
          <p:cNvSpPr/>
          <p:nvPr/>
        </p:nvSpPr>
        <p:spPr>
          <a:xfrm>
            <a:off x="6125760" y="406080"/>
            <a:ext cx="360" cy="2793600"/>
          </a:xfrm>
          <a:prstGeom prst="line">
            <a:avLst/>
          </a:prstGeom>
          <a:ln w="76320">
            <a:solidFill>
              <a:srgbClr val="184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927</Words>
  <Application>Microsoft Office PowerPoint</Application>
  <PresentationFormat>Произвольный</PresentationFormat>
  <Paragraphs>119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Шумская Дарья</dc:creator>
  <cp:lastModifiedBy>Свистунова</cp:lastModifiedBy>
  <cp:revision>123</cp:revision>
  <dcterms:created xsi:type="dcterms:W3CDTF">2023-02-13T14:34:42Z</dcterms:created>
  <dcterms:modified xsi:type="dcterms:W3CDTF">2023-02-21T07:20:05Z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